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E22148-B4EA-4A3D-BDFC-2C1862EC495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F1E4E5E-2366-49C8-90EE-0515D6C383D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882401" y="1897239"/>
            <a:ext cx="6296851" cy="1204306"/>
          </a:xfrm>
        </p:spPr>
        <p:txBody>
          <a:bodyPr/>
          <a:lstStyle/>
          <a:p>
            <a:r>
              <a:rPr lang="es-ES" sz="4400" dirty="0" smtClean="0"/>
              <a:t>Estado Unitario </a:t>
            </a:r>
            <a:br>
              <a:rPr lang="es-ES" sz="4400" dirty="0" smtClean="0"/>
            </a:br>
            <a:r>
              <a:rPr lang="es-ES" sz="4400" dirty="0" smtClean="0"/>
              <a:t>y sus características</a:t>
            </a:r>
            <a:endParaRPr lang="es-ES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6165304"/>
            <a:ext cx="6336704" cy="692696"/>
          </a:xfrm>
        </p:spPr>
        <p:txBody>
          <a:bodyPr/>
          <a:lstStyle/>
          <a:p>
            <a:r>
              <a:rPr lang="es-ES" b="1" dirty="0" smtClean="0"/>
              <a:t>4º Medio – Liceo Carlos </a:t>
            </a:r>
            <a:r>
              <a:rPr lang="es-ES" b="1" dirty="0" err="1" smtClean="0"/>
              <a:t>Condell</a:t>
            </a:r>
            <a:r>
              <a:rPr lang="es-ES" b="1" dirty="0" smtClean="0"/>
              <a:t> de la Haza</a:t>
            </a:r>
            <a:endParaRPr lang="es-ES" b="1" dirty="0"/>
          </a:p>
        </p:txBody>
      </p:sp>
      <p:pic>
        <p:nvPicPr>
          <p:cNvPr id="10242" name="Picture 2" descr="Bienes éticos, rol del Estado y nuestra Constitución – CIPER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5073">
            <a:off x="3550855" y="1856933"/>
            <a:ext cx="5194912" cy="2920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 198 años del acta de independencia la discusión continúa: ¿Talc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3149">
            <a:off x="344739" y="937386"/>
            <a:ext cx="3532083" cy="1986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1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97486"/>
            <a:ext cx="4903681" cy="5486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Estado Federal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756" y="620688"/>
            <a:ext cx="518457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300" dirty="0"/>
              <a:t>Reconoce a varias fuentes originarias de poder político, una que corresponde al gobierno central y otra que es propia de los gobiernos regionales, actuando de forma coordinada pero independiente cada uno</a:t>
            </a:r>
            <a:r>
              <a:rPr lang="es-ES" sz="2300" dirty="0" smtClean="0"/>
              <a:t>.</a:t>
            </a:r>
          </a:p>
          <a:p>
            <a:pPr marL="0" indent="0">
              <a:buNone/>
            </a:pPr>
            <a:r>
              <a:rPr lang="es-ES" sz="2300" dirty="0" smtClean="0"/>
              <a:t>Por ejemplo: Estados Unidos y Brasil son países federales con un Presidente de la República (Poder Central) y cada estado del país posee un gobernador (Poder Regional o Estatal). </a:t>
            </a:r>
            <a:endParaRPr lang="es-ES" sz="2300" dirty="0"/>
          </a:p>
        </p:txBody>
      </p:sp>
      <p:pic>
        <p:nvPicPr>
          <p:cNvPr id="3074" name="Picture 2" descr="Bolosonaro recibe apoyo de los gobernadores para su plan de gobier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9262" r="8278" b="8572"/>
          <a:stretch/>
        </p:blipFill>
        <p:spPr bwMode="auto">
          <a:xfrm>
            <a:off x="4211960" y="4554214"/>
            <a:ext cx="3594343" cy="2406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áles y cuántos son los Estados de Brasil – Epicentro Geográf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923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xto completo del Discurso sobre el Estado de la Unió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r="4366" b="7773"/>
          <a:stretch/>
        </p:blipFill>
        <p:spPr bwMode="auto">
          <a:xfrm>
            <a:off x="179512" y="4649606"/>
            <a:ext cx="3888432" cy="2208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  <a:solidFill>
            <a:schemeClr val="accent4"/>
          </a:solidFill>
        </p:spPr>
        <p:txBody>
          <a:bodyPr/>
          <a:lstStyle/>
          <a:p>
            <a:r>
              <a:rPr lang="es-ES" dirty="0" smtClean="0"/>
              <a:t>Actividad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884604"/>
            <a:ext cx="7520940" cy="268841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s-ES" sz="2400" dirty="0" smtClean="0"/>
              <a:t>¿Cómo reconocer que Chile es un Estado Unitario? Explique y entregue ejemplos.</a:t>
            </a:r>
          </a:p>
          <a:p>
            <a:pPr>
              <a:buAutoNum type="arabicPeriod"/>
            </a:pPr>
            <a:r>
              <a:rPr lang="es-ES" sz="2400" dirty="0" smtClean="0"/>
              <a:t>¿Cuál es la diferencia política entre Chile y Estados Unidos?</a:t>
            </a:r>
          </a:p>
          <a:p>
            <a:pPr>
              <a:buAutoNum type="arabicPeriod"/>
            </a:pPr>
            <a:r>
              <a:rPr lang="es-ES" sz="2400" dirty="0" smtClean="0"/>
              <a:t>¿Por qué las Municipalidades son organismos descentralizados? Explique.</a:t>
            </a:r>
            <a:endParaRPr lang="es-ES" sz="2400" dirty="0"/>
          </a:p>
        </p:txBody>
      </p:sp>
      <p:pic>
        <p:nvPicPr>
          <p:cNvPr id="8194" name="Picture 2" descr="A La Vez En Cinco Estados Diferentes | Los Simps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5489216" cy="30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3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7520940" cy="548640"/>
          </a:xfrm>
          <a:solidFill>
            <a:schemeClr val="accent3"/>
          </a:solidFill>
        </p:spPr>
        <p:txBody>
          <a:bodyPr/>
          <a:lstStyle/>
          <a:p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i="1" dirty="0"/>
              <a:t>Identificar las principales características del Estado Unitario.</a:t>
            </a:r>
            <a:endParaRPr lang="es-ES" sz="3200" dirty="0"/>
          </a:p>
        </p:txBody>
      </p:sp>
      <p:pic>
        <p:nvPicPr>
          <p:cNvPr id="9218" name="Picture 2" descr="Lista de los Estados unitarios: las características de l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63300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15816" y="5951021"/>
            <a:ext cx="569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En azul los estados unitarios; En verde los estados federados; morado, estado fallido (Somalia).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9971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7520940" cy="548640"/>
          </a:xfrm>
          <a:solidFill>
            <a:schemeClr val="accent2"/>
          </a:solidFill>
        </p:spPr>
        <p:txBody>
          <a:bodyPr/>
          <a:lstStyle/>
          <a:p>
            <a:r>
              <a:rPr lang="es-ES" dirty="0" smtClean="0"/>
              <a:t>Antes de Empezar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052736"/>
            <a:ext cx="468052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Es </a:t>
            </a:r>
            <a:r>
              <a:rPr lang="es-ES" sz="2400" dirty="0"/>
              <a:t>necesario precisar dos </a:t>
            </a:r>
            <a:r>
              <a:rPr lang="es-ES" sz="2400" dirty="0" smtClean="0"/>
              <a:t>conceptos:</a:t>
            </a:r>
          </a:p>
          <a:p>
            <a:r>
              <a:rPr lang="es-ES" sz="2400" dirty="0" smtClean="0"/>
              <a:t>- Forma </a:t>
            </a:r>
            <a:r>
              <a:rPr lang="es-ES" sz="2400" dirty="0"/>
              <a:t>de Estado: estructura del poder del cual el Estado es titular y a su distribución espacial.</a:t>
            </a:r>
          </a:p>
          <a:p>
            <a:r>
              <a:rPr lang="es-ES" sz="2400" dirty="0" smtClean="0"/>
              <a:t>- Forma </a:t>
            </a:r>
            <a:r>
              <a:rPr lang="es-ES" sz="2400" dirty="0"/>
              <a:t>de gobierno: ordenamiento político que se adopta, es decir, manera en que se ejerce el poder y cómo son designados los gobernantes.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6146" name="Picture 2" descr="Mapa con la división política administrativa de Chile - Curriculum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2050" b="2507"/>
          <a:stretch/>
        </p:blipFill>
        <p:spPr bwMode="auto">
          <a:xfrm>
            <a:off x="5031044" y="980727"/>
            <a:ext cx="3989110" cy="58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9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548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dirty="0" smtClean="0"/>
              <a:t>Primera Característica: Centro de Poder.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836713"/>
            <a:ext cx="878497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Posee solo un centro de poder, ejercido a través de órganos encargados de diferentes funciones, con sede en la capital del Estado</a:t>
            </a:r>
            <a:r>
              <a:rPr lang="es-ES" sz="2400" dirty="0" smtClean="0"/>
              <a:t>. Solo existe un Estado. </a:t>
            </a:r>
          </a:p>
          <a:p>
            <a:pPr marL="0" indent="0">
              <a:buNone/>
            </a:pPr>
            <a:r>
              <a:rPr lang="es-ES" sz="2400" dirty="0" smtClean="0"/>
              <a:t>Es inconstitucional que alguien o un grupo tome atribuciones que no corresponde por ejemplo, cumplir el rol de la autoridad central sin ser elegido al cargo.</a:t>
            </a:r>
          </a:p>
        </p:txBody>
      </p:sp>
      <p:pic>
        <p:nvPicPr>
          <p:cNvPr id="5122" name="Picture 2" descr="Gobierno inicia 2020 con ofensiva opositora: 4 ministros tendrá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16" y="3573016"/>
            <a:ext cx="5353270" cy="30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 delincuente Sebastián Piñera, que se enriqueció robando u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r="17450"/>
          <a:stretch/>
        </p:blipFill>
        <p:spPr bwMode="auto">
          <a:xfrm>
            <a:off x="611560" y="3573016"/>
            <a:ext cx="2618631" cy="30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0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 en Chile: ¿oportunidad del Gobierno para imponer su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t="3695" r="4597" b="1"/>
          <a:stretch/>
        </p:blipFill>
        <p:spPr bwMode="auto">
          <a:xfrm>
            <a:off x="31157" y="3461092"/>
            <a:ext cx="4556293" cy="346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helle Bachelet concluyó su segundo gobierno en Chile dando pas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8794" r="15578" b="10114"/>
          <a:stretch/>
        </p:blipFill>
        <p:spPr bwMode="auto">
          <a:xfrm>
            <a:off x="4556293" y="3546296"/>
            <a:ext cx="4620174" cy="3311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lacio de La Moneda en Santia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4" b="7271"/>
          <a:stretch/>
        </p:blipFill>
        <p:spPr bwMode="auto">
          <a:xfrm>
            <a:off x="235813" y="77087"/>
            <a:ext cx="8640960" cy="3469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1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/>
              <a:t>Segunda Característica: Constitución.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Las personas obedecen a una sola Constitución y la organización política abarca todo el territorio nacional</a:t>
            </a:r>
            <a:r>
              <a:rPr lang="es-ES" sz="2400" dirty="0" smtClean="0"/>
              <a:t>. Por ejemplo, las regiones no poseen constitución cada una, sino todos estamos sometidos a la Constitución de 1980.</a:t>
            </a:r>
            <a:endParaRPr lang="es-ES" sz="2400" dirty="0"/>
          </a:p>
        </p:txBody>
      </p:sp>
      <p:pic>
        <p:nvPicPr>
          <p:cNvPr id="7170" name="Picture 2" descr="La Constitución Política Icari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0779"/>
          <a:stretch/>
        </p:blipFill>
        <p:spPr bwMode="auto">
          <a:xfrm>
            <a:off x="323526" y="2996952"/>
            <a:ext cx="4054017" cy="343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adiografía electoral a los pueblos originarios: su distribució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40" y="2996952"/>
            <a:ext cx="4228095" cy="343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5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92888" cy="6926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b="1" dirty="0" smtClean="0"/>
              <a:t>Tercera Característica: La Administración.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300" dirty="0"/>
              <a:t>La administración puede ejercerse de manera </a:t>
            </a:r>
            <a:r>
              <a:rPr lang="es-ES" sz="2300" dirty="0" smtClean="0"/>
              <a:t>desconcentrada </a:t>
            </a:r>
            <a:r>
              <a:rPr lang="es-ES" sz="2300" dirty="0"/>
              <a:t>o </a:t>
            </a:r>
            <a:r>
              <a:rPr lang="es-ES" sz="2300" dirty="0" smtClean="0"/>
              <a:t>descentralizada, </a:t>
            </a:r>
            <a:r>
              <a:rPr lang="es-ES" sz="2300" dirty="0"/>
              <a:t>entendiendo por esta última, la forma que tiene el Estado de hacer más eficiente su funcionamiento, otorgando personalidad </a:t>
            </a:r>
            <a:r>
              <a:rPr lang="es-ES" sz="2300" dirty="0" smtClean="0"/>
              <a:t>jurídica (reconocimiento legal de una organización), atribuciones (lo establece la Constitución), patrimonio (administración de dinero y poder de ahorro) </a:t>
            </a:r>
            <a:r>
              <a:rPr lang="es-ES" sz="2300" dirty="0"/>
              <a:t>y responsabilidad propia a organismos sujetos indirectamente al poder central</a:t>
            </a:r>
            <a:r>
              <a:rPr lang="es-ES" sz="2300" dirty="0" smtClean="0"/>
              <a:t>. * Ejemplo de las Municipalidades de la siguiente diapositiva.</a:t>
            </a:r>
            <a:endParaRPr lang="es-ES" sz="2300" dirty="0"/>
          </a:p>
        </p:txBody>
      </p:sp>
      <p:pic>
        <p:nvPicPr>
          <p:cNvPr id="4098" name="Picture 2" descr="Temuco: Alcalde Becker entregó Cuenta Pública de la Gestió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1010"/>
            <a:ext cx="3624337" cy="26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istema Integrado de Información Territorial - Mapote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15980" r="10415" b="11685"/>
          <a:stretch/>
        </p:blipFill>
        <p:spPr bwMode="auto">
          <a:xfrm>
            <a:off x="4788024" y="4101845"/>
            <a:ext cx="3594454" cy="26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8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s-ES" dirty="0" smtClean="0"/>
              <a:t>Diferencias Administrativas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4040188" cy="4020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300" b="1" dirty="0" smtClean="0"/>
              <a:t>DESCONCENTRADA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4320480" cy="53285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300" dirty="0" smtClean="0"/>
              <a:t>No poseen autonomía.</a:t>
            </a:r>
          </a:p>
          <a:p>
            <a:r>
              <a:rPr lang="es-ES" sz="2300" dirty="0" smtClean="0"/>
              <a:t>Están sometidas a una jerarquía del poder central.</a:t>
            </a:r>
          </a:p>
          <a:p>
            <a:r>
              <a:rPr lang="es-ES" sz="2300" dirty="0" smtClean="0"/>
              <a:t>Son organismos que permiten la eficacia del poder central en diversos asuntos.</a:t>
            </a:r>
          </a:p>
          <a:p>
            <a:r>
              <a:rPr lang="es-ES" sz="2300" dirty="0" smtClean="0"/>
              <a:t>Ejemplo: Todos los Seremi (Servicios Regionales Ministeriales) como de Salud y de Educación. Estos dependen de los Ministerios correspondientes, que son designados por el Presidente o Presidenta de la República.</a:t>
            </a:r>
            <a:endParaRPr lang="es-ES" sz="23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716016" y="620688"/>
            <a:ext cx="4041775" cy="432048"/>
          </a:xfrm>
        </p:spPr>
        <p:txBody>
          <a:bodyPr>
            <a:normAutofit/>
          </a:bodyPr>
          <a:lstStyle/>
          <a:p>
            <a:pPr algn="ctr"/>
            <a:r>
              <a:rPr lang="es-ES" sz="2200" b="1" dirty="0" smtClean="0"/>
              <a:t>DESCENTRALIZADA</a:t>
            </a:r>
            <a:endParaRPr lang="es-ES" sz="2200" b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499992" y="1052736"/>
            <a:ext cx="4644008" cy="53012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300" dirty="0" smtClean="0"/>
              <a:t>Poseen autonomía.</a:t>
            </a:r>
          </a:p>
          <a:p>
            <a:pPr>
              <a:buFontTx/>
              <a:buChar char="-"/>
            </a:pPr>
            <a:r>
              <a:rPr lang="es-ES" sz="2300" dirty="0" smtClean="0"/>
              <a:t>No dependen directamente del poder central.</a:t>
            </a:r>
          </a:p>
          <a:p>
            <a:pPr>
              <a:buFontTx/>
              <a:buChar char="-"/>
            </a:pPr>
            <a:r>
              <a:rPr lang="es-ES" sz="2300" dirty="0" smtClean="0"/>
              <a:t>Son organismos que permiten la administración  y la representación efectiva de todo el territorio nacional.</a:t>
            </a:r>
          </a:p>
          <a:p>
            <a:pPr>
              <a:buFontTx/>
              <a:buChar char="-"/>
            </a:pPr>
            <a:r>
              <a:rPr lang="es-ES" sz="2300" dirty="0" smtClean="0"/>
              <a:t>Son Instituciones que poseen recursos y funcionarios propios.</a:t>
            </a:r>
          </a:p>
          <a:p>
            <a:pPr>
              <a:buFontTx/>
              <a:buChar char="-"/>
            </a:pPr>
            <a:r>
              <a:rPr lang="es-ES" sz="2300" dirty="0" smtClean="0"/>
              <a:t>Ejemplo: Las Municipalidades: los administran las comunas el concejo municipal con el alcalde o alcaldesa y concejales.</a:t>
            </a: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87071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7920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Estado Federal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Su actividad </a:t>
            </a:r>
            <a:r>
              <a:rPr lang="es-ES" sz="2400" dirty="0" smtClean="0"/>
              <a:t>descentralizada es administrativa y política. Posee varios estados miembros.</a:t>
            </a:r>
          </a:p>
          <a:p>
            <a:pPr marL="0" indent="0">
              <a:buNone/>
            </a:pPr>
            <a:r>
              <a:rPr lang="es-ES" sz="2400" dirty="0" smtClean="0"/>
              <a:t>Esto quiere decir que en los estados federales, se eligen gobernadores y representantes que cumplen funciones autónomas, y crean leyes exclusivas del territorio representado.</a:t>
            </a:r>
            <a:endParaRPr lang="es-ES" sz="2400" dirty="0"/>
          </a:p>
        </p:txBody>
      </p:sp>
      <p:pic>
        <p:nvPicPr>
          <p:cNvPr id="2050" name="Picture 2" descr="Estado Federal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-226" r="6633" b="20523"/>
          <a:stretch/>
        </p:blipFill>
        <p:spPr bwMode="auto">
          <a:xfrm>
            <a:off x="971600" y="2832720"/>
            <a:ext cx="7488832" cy="39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127</TotalTime>
  <Words>558</Words>
  <Application>Microsoft Office PowerPoint</Application>
  <PresentationFormat>Presentación en pantalla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Ángulos</vt:lpstr>
      <vt:lpstr>Estado Unitario  y sus características</vt:lpstr>
      <vt:lpstr>Objetivo</vt:lpstr>
      <vt:lpstr>Antes de Empezar  </vt:lpstr>
      <vt:lpstr>Primera Característica: Centro de Poder.</vt:lpstr>
      <vt:lpstr>Presentación de PowerPoint</vt:lpstr>
      <vt:lpstr>Segunda Característica: Constitución.</vt:lpstr>
      <vt:lpstr>Tercera Característica: La Administración.</vt:lpstr>
      <vt:lpstr>Diferencias Administrativas</vt:lpstr>
      <vt:lpstr>Estado Federal</vt:lpstr>
      <vt:lpstr>Estado Federal</vt:lpstr>
      <vt:lpstr>Actividad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Unitario  y sus características</dc:title>
  <dc:creator>compu</dc:creator>
  <cp:lastModifiedBy>compu</cp:lastModifiedBy>
  <cp:revision>12</cp:revision>
  <dcterms:created xsi:type="dcterms:W3CDTF">2020-05-11T20:06:58Z</dcterms:created>
  <dcterms:modified xsi:type="dcterms:W3CDTF">2020-05-11T22:14:48Z</dcterms:modified>
</cp:coreProperties>
</file>