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6/15/2020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6/15/2020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6/15/2020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6/15/2020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6/15/2020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6/15/2020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6/15/2020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6/15/2020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6/15/2020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6/15/2020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6/15/2020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2A54C80-263E-416B-A8E0-580EDEADCBDC}" type="datetimeFigureOut">
              <a:rPr lang="en-US" dirty="0"/>
              <a:t>6/15/2020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6/15/2020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6/15/2020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07067" y="334851"/>
            <a:ext cx="7766936" cy="1262129"/>
          </a:xfrm>
        </p:spPr>
        <p:txBody>
          <a:bodyPr/>
          <a:lstStyle/>
          <a:p>
            <a:pPr algn="ctr"/>
            <a:r>
              <a:rPr lang="es-CL" sz="4000" b="1" dirty="0" smtClean="0">
                <a:solidFill>
                  <a:schemeClr val="tx1"/>
                </a:solidFill>
              </a:rPr>
              <a:t>ARCO REFLEJO</a:t>
            </a:r>
            <a:endParaRPr lang="es-CL" sz="4000" b="1" dirty="0">
              <a:solidFill>
                <a:schemeClr val="tx1"/>
              </a:solidFill>
            </a:endParaRPr>
          </a:p>
        </p:txBody>
      </p:sp>
      <p:sp>
        <p:nvSpPr>
          <p:cNvPr id="3" name="Subtítulo 2"/>
          <p:cNvSpPr>
            <a:spLocks noGrp="1"/>
          </p:cNvSpPr>
          <p:nvPr>
            <p:ph type="subTitle" idx="1"/>
          </p:nvPr>
        </p:nvSpPr>
        <p:spPr>
          <a:xfrm>
            <a:off x="759854" y="2498502"/>
            <a:ext cx="8514149" cy="4237150"/>
          </a:xfrm>
        </p:spPr>
        <p:txBody>
          <a:bodyPr>
            <a:noAutofit/>
          </a:bodyPr>
          <a:lstStyle/>
          <a:p>
            <a:r>
              <a:rPr lang="es-CL" sz="2800" dirty="0">
                <a:solidFill>
                  <a:schemeClr val="tx1"/>
                </a:solidFill>
              </a:rPr>
              <a:t>Un </a:t>
            </a:r>
            <a:r>
              <a:rPr lang="es-CL" sz="2800" b="1" dirty="0">
                <a:solidFill>
                  <a:schemeClr val="tx1"/>
                </a:solidFill>
              </a:rPr>
              <a:t>Arco reflejo</a:t>
            </a:r>
            <a:r>
              <a:rPr lang="es-CL" sz="2800" dirty="0">
                <a:solidFill>
                  <a:schemeClr val="tx1"/>
                </a:solidFill>
              </a:rPr>
              <a:t> es definido como aquel conjunto de estructuras que intermedian entre el receptor y efector. ... Los </a:t>
            </a:r>
            <a:r>
              <a:rPr lang="es-CL" sz="2800" b="1" dirty="0">
                <a:solidFill>
                  <a:schemeClr val="tx1"/>
                </a:solidFill>
              </a:rPr>
              <a:t>arcos reflejos</a:t>
            </a:r>
            <a:r>
              <a:rPr lang="es-CL" sz="2800" dirty="0">
                <a:solidFill>
                  <a:schemeClr val="tx1"/>
                </a:solidFill>
              </a:rPr>
              <a:t> se pueden clasificar en </a:t>
            </a:r>
            <a:r>
              <a:rPr lang="es-CL" sz="2800" dirty="0" err="1" smtClean="0">
                <a:solidFill>
                  <a:schemeClr val="tx1"/>
                </a:solidFill>
              </a:rPr>
              <a:t>monosinápticos</a:t>
            </a:r>
            <a:r>
              <a:rPr lang="es-CL" sz="2800" dirty="0" smtClean="0">
                <a:solidFill>
                  <a:schemeClr val="tx1"/>
                </a:solidFill>
              </a:rPr>
              <a:t> </a:t>
            </a:r>
            <a:r>
              <a:rPr lang="es-CL" sz="2800" dirty="0">
                <a:solidFill>
                  <a:schemeClr val="tx1"/>
                </a:solidFill>
              </a:rPr>
              <a:t>o simple y en </a:t>
            </a:r>
            <a:r>
              <a:rPr lang="es-CL" sz="2800" dirty="0" err="1" smtClean="0">
                <a:solidFill>
                  <a:schemeClr val="tx1"/>
                </a:solidFill>
              </a:rPr>
              <a:t>polisinápticos</a:t>
            </a:r>
            <a:r>
              <a:rPr lang="es-CL" sz="2800" dirty="0" smtClean="0">
                <a:solidFill>
                  <a:schemeClr val="tx1"/>
                </a:solidFill>
              </a:rPr>
              <a:t> </a:t>
            </a:r>
            <a:r>
              <a:rPr lang="es-CL" sz="2800" dirty="0">
                <a:solidFill>
                  <a:schemeClr val="tx1"/>
                </a:solidFill>
              </a:rPr>
              <a:t>o compuestos. </a:t>
            </a:r>
            <a:r>
              <a:rPr lang="es-CL" sz="2800" b="1" dirty="0">
                <a:solidFill>
                  <a:schemeClr val="tx1"/>
                </a:solidFill>
              </a:rPr>
              <a:t>Ejemplo</a:t>
            </a:r>
            <a:r>
              <a:rPr lang="es-CL" sz="2800" dirty="0">
                <a:solidFill>
                  <a:schemeClr val="tx1"/>
                </a:solidFill>
              </a:rPr>
              <a:t> de ello seria el movimiento que realizamos al golpearnos la rodilla o el </a:t>
            </a:r>
            <a:r>
              <a:rPr lang="es-CL" sz="2800" dirty="0" smtClean="0">
                <a:solidFill>
                  <a:schemeClr val="tx1"/>
                </a:solidFill>
              </a:rPr>
              <a:t>codo.</a:t>
            </a:r>
            <a:endParaRPr lang="es-CL" sz="2800" dirty="0">
              <a:solidFill>
                <a:schemeClr val="tx1"/>
              </a:solidFill>
            </a:endParaRPr>
          </a:p>
        </p:txBody>
      </p:sp>
    </p:spTree>
    <p:extLst>
      <p:ext uri="{BB962C8B-B14F-4D97-AF65-F5344CB8AC3E}">
        <p14:creationId xmlns:p14="http://schemas.microsoft.com/office/powerpoint/2010/main" val="24484852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578428"/>
            <a:ext cx="8596668" cy="1320800"/>
          </a:xfrm>
        </p:spPr>
        <p:txBody>
          <a:bodyPr/>
          <a:lstStyle/>
          <a:p>
            <a:pPr algn="ctr"/>
            <a:r>
              <a:rPr lang="es-CL" b="1" dirty="0" smtClean="0">
                <a:solidFill>
                  <a:schemeClr val="tx1"/>
                </a:solidFill>
              </a:rPr>
              <a:t>TIPOS DE NEURONAS SEGÚN SUS NÚMEROS DE PROLONGACIONES</a:t>
            </a:r>
            <a:endParaRPr lang="es-CL" b="1" dirty="0">
              <a:solidFill>
                <a:schemeClr val="tx1"/>
              </a:solidFill>
            </a:endParaRPr>
          </a:p>
        </p:txBody>
      </p:sp>
      <p:pic>
        <p:nvPicPr>
          <p:cNvPr id="2050" name="Picture 2" descr="genomasu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899959" y="2054912"/>
            <a:ext cx="6151417" cy="37926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05687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CL" sz="4000" dirty="0" smtClean="0">
                <a:solidFill>
                  <a:schemeClr val="tx1"/>
                </a:solidFill>
              </a:rPr>
              <a:t>ESQUEMA DE UN ARCO REFLEJO SIMPLE</a:t>
            </a:r>
            <a:endParaRPr lang="es-CL" sz="4000" dirty="0">
              <a:solidFill>
                <a:schemeClr val="tx1"/>
              </a:solidFill>
            </a:endParaRPr>
          </a:p>
        </p:txBody>
      </p:sp>
      <p:pic>
        <p:nvPicPr>
          <p:cNvPr id="5" name="Marcador de contenido 4"/>
          <p:cNvPicPr>
            <a:picLocks noGrp="1" noChangeAspect="1"/>
          </p:cNvPicPr>
          <p:nvPr>
            <p:ph idx="1"/>
          </p:nvPr>
        </p:nvPicPr>
        <p:blipFill>
          <a:blip r:embed="rId2"/>
          <a:stretch>
            <a:fillRect/>
          </a:stretch>
        </p:blipFill>
        <p:spPr>
          <a:xfrm>
            <a:off x="-798490" y="1270000"/>
            <a:ext cx="11178862" cy="5467082"/>
          </a:xfrm>
          <a:prstGeom prst="rect">
            <a:avLst/>
          </a:prstGeom>
        </p:spPr>
      </p:pic>
    </p:spTree>
    <p:extLst>
      <p:ext uri="{BB962C8B-B14F-4D97-AF65-F5344CB8AC3E}">
        <p14:creationId xmlns:p14="http://schemas.microsoft.com/office/powerpoint/2010/main" val="16637208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a:bodyPr>
          <a:lstStyle/>
          <a:p>
            <a:pPr marL="0" indent="0">
              <a:buNone/>
            </a:pPr>
            <a:r>
              <a:rPr lang="es-CL" sz="2400" dirty="0" smtClean="0"/>
              <a:t>LO QUE ACABAS DE OBSERVAR ES UN </a:t>
            </a:r>
            <a:r>
              <a:rPr lang="es-CL" sz="2400" dirty="0" smtClean="0">
                <a:solidFill>
                  <a:schemeClr val="tx1"/>
                </a:solidFill>
              </a:rPr>
              <a:t> REFLEJO</a:t>
            </a:r>
            <a:r>
              <a:rPr lang="es-CL" sz="2400" dirty="0" smtClean="0"/>
              <a:t>,ES DECIR UNA RESPUESTA RÁPIDA E INVOLUNTARIA ELABORADA ANTE LA RECEPCIÓN DE UN ESTÍMULO,DONDE INTERVIENE EL SNC Y EL SNP Y TODAS LAS ESTRUCTURAS QUE PARTICIPAN EN UN REFLEJO SE LLAMA </a:t>
            </a:r>
            <a:r>
              <a:rPr lang="es-CL" sz="2400" b="1" dirty="0" smtClean="0"/>
              <a:t>ARCO REFLEJO.</a:t>
            </a:r>
            <a:endParaRPr lang="es-CL" sz="2400" dirty="0"/>
          </a:p>
        </p:txBody>
      </p:sp>
    </p:spTree>
    <p:extLst>
      <p:ext uri="{BB962C8B-B14F-4D97-AF65-F5344CB8AC3E}">
        <p14:creationId xmlns:p14="http://schemas.microsoft.com/office/powerpoint/2010/main" val="25327495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solidFill>
                  <a:schemeClr val="tx1"/>
                </a:solidFill>
              </a:rPr>
              <a:t>POR LO TANTO :UN ARCO REFLEJO PUEDE SER:</a:t>
            </a:r>
            <a:endParaRPr lang="es-CL" dirty="0">
              <a:solidFill>
                <a:schemeClr val="tx1"/>
              </a:solidFill>
            </a:endParaRPr>
          </a:p>
        </p:txBody>
      </p:sp>
      <p:sp>
        <p:nvSpPr>
          <p:cNvPr id="4" name="Rectángulo 3"/>
          <p:cNvSpPr/>
          <p:nvPr/>
        </p:nvSpPr>
        <p:spPr>
          <a:xfrm>
            <a:off x="3996873" y="2330229"/>
            <a:ext cx="1957589" cy="10045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2400" dirty="0" smtClean="0"/>
              <a:t>ARCO REFLEJO</a:t>
            </a:r>
            <a:endParaRPr lang="es-CL" sz="2400" dirty="0"/>
          </a:p>
        </p:txBody>
      </p:sp>
      <p:sp>
        <p:nvSpPr>
          <p:cNvPr id="5" name="Rectángulo 4"/>
          <p:cNvSpPr/>
          <p:nvPr/>
        </p:nvSpPr>
        <p:spPr>
          <a:xfrm>
            <a:off x="1223492" y="3670478"/>
            <a:ext cx="2588654" cy="18159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2400" dirty="0" smtClean="0"/>
              <a:t>MONOSINÁPTICO</a:t>
            </a:r>
            <a:endParaRPr lang="es-CL" sz="2400" dirty="0"/>
          </a:p>
        </p:txBody>
      </p:sp>
      <p:sp>
        <p:nvSpPr>
          <p:cNvPr id="6" name="Rectángulo 5"/>
          <p:cNvSpPr/>
          <p:nvPr/>
        </p:nvSpPr>
        <p:spPr>
          <a:xfrm>
            <a:off x="6362163" y="3670478"/>
            <a:ext cx="2253803" cy="18159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2400" dirty="0" smtClean="0"/>
              <a:t>POLISINÁPTICO</a:t>
            </a:r>
            <a:endParaRPr lang="es-CL" sz="2400" dirty="0"/>
          </a:p>
        </p:txBody>
      </p:sp>
      <p:cxnSp>
        <p:nvCxnSpPr>
          <p:cNvPr id="8" name="Conector recto de flecha 7"/>
          <p:cNvCxnSpPr/>
          <p:nvPr/>
        </p:nvCxnSpPr>
        <p:spPr>
          <a:xfrm flipH="1">
            <a:off x="2897746" y="3129566"/>
            <a:ext cx="1081826" cy="5409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Conector recto de flecha 9"/>
          <p:cNvCxnSpPr/>
          <p:nvPr/>
        </p:nvCxnSpPr>
        <p:spPr>
          <a:xfrm>
            <a:off x="5975797" y="3026535"/>
            <a:ext cx="631065" cy="6439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270976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a:bodyPr>
          <a:lstStyle/>
          <a:p>
            <a:pPr marL="0" indent="0">
              <a:buNone/>
            </a:pPr>
            <a:endParaRPr lang="es-CL" sz="2400" dirty="0" smtClean="0"/>
          </a:p>
          <a:p>
            <a:pPr marL="0" indent="0">
              <a:buNone/>
            </a:pPr>
            <a:r>
              <a:rPr lang="es-CL" sz="3200" dirty="0" smtClean="0"/>
              <a:t>MONOSINÁPTICO</a:t>
            </a:r>
            <a:r>
              <a:rPr lang="es-CL" sz="2400" dirty="0" smtClean="0"/>
              <a:t>:  RECEPTOR</a:t>
            </a:r>
          </a:p>
          <a:p>
            <a:pPr marL="0" indent="0">
              <a:buNone/>
            </a:pPr>
            <a:r>
              <a:rPr lang="es-CL" sz="2400" dirty="0"/>
              <a:t> </a:t>
            </a:r>
            <a:r>
              <a:rPr lang="es-CL" sz="2400" dirty="0" smtClean="0"/>
              <a:t>                                   NEURONA EFERENTE O SENSORIAL</a:t>
            </a:r>
          </a:p>
          <a:p>
            <a:pPr marL="0" indent="0">
              <a:buNone/>
            </a:pPr>
            <a:r>
              <a:rPr lang="es-CL" sz="2400" dirty="0"/>
              <a:t> </a:t>
            </a:r>
            <a:r>
              <a:rPr lang="es-CL" sz="2400" dirty="0" smtClean="0"/>
              <a:t>                                  CENTRO INTEGRADOR encéfalo o </a:t>
            </a:r>
            <a:endParaRPr lang="es-CL" sz="2400" dirty="0" smtClean="0"/>
          </a:p>
          <a:p>
            <a:pPr marL="0" indent="0">
              <a:buNone/>
            </a:pPr>
            <a:r>
              <a:rPr lang="es-CL" sz="2400" dirty="0"/>
              <a:t> </a:t>
            </a:r>
            <a:r>
              <a:rPr lang="es-CL" sz="2400" dirty="0" smtClean="0"/>
              <a:t>                                   médula espinal</a:t>
            </a:r>
            <a:r>
              <a:rPr lang="es-CL" sz="2400" dirty="0" smtClean="0"/>
              <a:t>           </a:t>
            </a:r>
            <a:endParaRPr lang="es-CL" sz="2400" dirty="0" smtClean="0"/>
          </a:p>
          <a:p>
            <a:pPr marL="0" indent="0">
              <a:buNone/>
            </a:pPr>
            <a:r>
              <a:rPr lang="es-CL" sz="2400" dirty="0"/>
              <a:t> </a:t>
            </a:r>
            <a:r>
              <a:rPr lang="es-CL" sz="2400" dirty="0" smtClean="0"/>
              <a:t>                                  NEURONA EFERENTE  MOTORA</a:t>
            </a:r>
          </a:p>
          <a:p>
            <a:pPr marL="0" indent="0">
              <a:buNone/>
            </a:pPr>
            <a:r>
              <a:rPr lang="es-CL" sz="2400" dirty="0"/>
              <a:t> </a:t>
            </a:r>
            <a:r>
              <a:rPr lang="es-CL" sz="2400" dirty="0" smtClean="0"/>
              <a:t>                                  EFECTOR</a:t>
            </a:r>
          </a:p>
        </p:txBody>
      </p:sp>
    </p:spTree>
    <p:extLst>
      <p:ext uri="{BB962C8B-B14F-4D97-AF65-F5344CB8AC3E}">
        <p14:creationId xmlns:p14="http://schemas.microsoft.com/office/powerpoint/2010/main" val="11369013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77334" y="1133341"/>
            <a:ext cx="8596668" cy="4908021"/>
          </a:xfrm>
        </p:spPr>
        <p:txBody>
          <a:bodyPr>
            <a:normAutofit/>
          </a:bodyPr>
          <a:lstStyle/>
          <a:p>
            <a:r>
              <a:rPr lang="es-CL" sz="4000" dirty="0" smtClean="0"/>
              <a:t>POLISINÁPTICO:</a:t>
            </a:r>
            <a:r>
              <a:rPr lang="es-CL" sz="2400" dirty="0" smtClean="0"/>
              <a:t>RECEPTOR</a:t>
            </a:r>
          </a:p>
          <a:p>
            <a:pPr marL="0" indent="0">
              <a:buNone/>
            </a:pPr>
            <a:r>
              <a:rPr lang="es-CL" sz="2400" dirty="0"/>
              <a:t> </a:t>
            </a:r>
            <a:r>
              <a:rPr lang="es-CL" sz="2400" dirty="0" smtClean="0"/>
              <a:t>                                        NEURONA AFERENTE O SENSORIAL</a:t>
            </a:r>
            <a:endParaRPr lang="es-CL" sz="2400" dirty="0"/>
          </a:p>
          <a:p>
            <a:pPr marL="0" indent="0">
              <a:buNone/>
            </a:pPr>
            <a:r>
              <a:rPr lang="es-CL" sz="2400" dirty="0" smtClean="0"/>
              <a:t>                                         CENTRO INTEGRADOR</a:t>
            </a:r>
          </a:p>
          <a:p>
            <a:pPr marL="0" indent="0">
              <a:buNone/>
            </a:pPr>
            <a:r>
              <a:rPr lang="es-CL" sz="2400" dirty="0"/>
              <a:t> </a:t>
            </a:r>
            <a:r>
              <a:rPr lang="es-CL" sz="2400" dirty="0" smtClean="0"/>
              <a:t>                                         </a:t>
            </a:r>
            <a:r>
              <a:rPr lang="es-CL" sz="2400" b="1" dirty="0" smtClean="0"/>
              <a:t>INTERNEURONA</a:t>
            </a:r>
          </a:p>
          <a:p>
            <a:pPr marL="0" indent="0">
              <a:buNone/>
            </a:pPr>
            <a:r>
              <a:rPr lang="es-CL" sz="2400" dirty="0"/>
              <a:t> </a:t>
            </a:r>
            <a:r>
              <a:rPr lang="es-CL" sz="2400" dirty="0" smtClean="0"/>
              <a:t>                                         NEURONA AFERENTE O MOTORA</a:t>
            </a:r>
          </a:p>
          <a:p>
            <a:pPr marL="0" indent="0">
              <a:buNone/>
            </a:pPr>
            <a:r>
              <a:rPr lang="es-CL" sz="2400" dirty="0"/>
              <a:t> </a:t>
            </a:r>
            <a:r>
              <a:rPr lang="es-CL" sz="2400" dirty="0" smtClean="0"/>
              <a:t>                                         EFECTOR</a:t>
            </a:r>
            <a:endParaRPr lang="es-CL" sz="2400" dirty="0"/>
          </a:p>
        </p:txBody>
      </p:sp>
    </p:spTree>
    <p:extLst>
      <p:ext uri="{BB962C8B-B14F-4D97-AF65-F5344CB8AC3E}">
        <p14:creationId xmlns:p14="http://schemas.microsoft.com/office/powerpoint/2010/main" val="15980936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CL" dirty="0" smtClean="0"/>
              <a:t/>
            </a:r>
            <a:br>
              <a:rPr lang="es-CL" dirty="0" smtClean="0"/>
            </a:br>
            <a:r>
              <a:rPr lang="es-CL" dirty="0" smtClean="0">
                <a:solidFill>
                  <a:schemeClr val="tx1"/>
                </a:solidFill>
              </a:rPr>
              <a:t>CÉLULAS  DEL SISTEMA NERVIOSO</a:t>
            </a:r>
            <a:endParaRPr lang="es-CL" dirty="0"/>
          </a:p>
        </p:txBody>
      </p:sp>
      <p:sp>
        <p:nvSpPr>
          <p:cNvPr id="3" name="Marcador de contenido 2"/>
          <p:cNvSpPr>
            <a:spLocks noGrp="1"/>
          </p:cNvSpPr>
          <p:nvPr>
            <p:ph idx="1"/>
          </p:nvPr>
        </p:nvSpPr>
        <p:spPr/>
        <p:txBody>
          <a:bodyPr>
            <a:normAutofit/>
          </a:bodyPr>
          <a:lstStyle/>
          <a:p>
            <a:r>
              <a:rPr lang="es-CL" sz="2000" dirty="0" smtClean="0"/>
              <a:t>CÉLULAS GLIALES O NEUROGLÍA: SON CÉLULAS DE SOPORTE QUE PROTEGEN A LAS NEURONAS Y LAS MANTIENEN UNIDAS.EXISTEN MÁS CÉLULAS GLIALES QUE NEURONAS EN NUESTRO CEREBRO</a:t>
            </a:r>
          </a:p>
          <a:p>
            <a:endParaRPr lang="es-CL" sz="2000" dirty="0"/>
          </a:p>
        </p:txBody>
      </p:sp>
      <p:pic>
        <p:nvPicPr>
          <p:cNvPr id="5" name="Imagen 4"/>
          <p:cNvPicPr>
            <a:picLocks noChangeAspect="1"/>
          </p:cNvPicPr>
          <p:nvPr/>
        </p:nvPicPr>
        <p:blipFill>
          <a:blip r:embed="rId2"/>
          <a:stretch>
            <a:fillRect/>
          </a:stretch>
        </p:blipFill>
        <p:spPr>
          <a:xfrm>
            <a:off x="901521" y="3168203"/>
            <a:ext cx="7868992" cy="3490173"/>
          </a:xfrm>
          <a:prstGeom prst="rect">
            <a:avLst/>
          </a:prstGeom>
        </p:spPr>
      </p:pic>
    </p:spTree>
    <p:extLst>
      <p:ext uri="{BB962C8B-B14F-4D97-AF65-F5344CB8AC3E}">
        <p14:creationId xmlns:p14="http://schemas.microsoft.com/office/powerpoint/2010/main" val="35682647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77334" y="685800"/>
            <a:ext cx="8596668" cy="5355563"/>
          </a:xfrm>
        </p:spPr>
        <p:txBody>
          <a:bodyPr>
            <a:normAutofit lnSpcReduction="10000"/>
          </a:bodyPr>
          <a:lstStyle/>
          <a:p>
            <a:r>
              <a:rPr lang="es-CL" sz="2000" b="1" dirty="0" smtClean="0"/>
              <a:t>ASTROCITOS</a:t>
            </a:r>
            <a:r>
              <a:rPr lang="es-CL" sz="2000" dirty="0" smtClean="0"/>
              <a:t>: TIENEN FORMA ESTRELLADA SE ENCUENTRAN EN EL      CEREBRO Y LA MÉDULA ESPINAL,SU FUNCIÓN SUMINISTRO DE NUTRIENTES A LAS NEURONAS,REPARAR Y REGENERAR ADEMÁS DE ACTUAR COMO UNA BARRERA ENTRE LAS NEURONAS.</a:t>
            </a:r>
          </a:p>
          <a:p>
            <a:r>
              <a:rPr lang="es-CL" sz="2000" b="1" dirty="0" smtClean="0"/>
              <a:t>EPENDIMARIAS: </a:t>
            </a:r>
            <a:r>
              <a:rPr lang="es-CL" sz="2000" dirty="0" smtClean="0"/>
              <a:t>TIENEN CILIOS SE UBICAN EN EL ENCÉFALO Y EN EL CONDUCTO CENTRAL DE LA MÉDULA ESPINAL,IMPIDEN LAS FILTRACIONES DEL LÍQUIDO CEFALORRAQUÍDEO HACIA OTROS TEJIDOS,PRODUCEN PRINCIPALMENTE EL LIQUIDO CEFALORRAQUÍDEO Y TRANSPORTE DE HORMONA EN EL CEREBRO</a:t>
            </a:r>
          </a:p>
          <a:p>
            <a:r>
              <a:rPr lang="es-CL" sz="2000" b="1" dirty="0" smtClean="0"/>
              <a:t>MICROGLÍAS:</a:t>
            </a:r>
            <a:r>
              <a:rPr lang="es-CL" sz="2000" dirty="0" smtClean="0"/>
              <a:t> SON CELULAS CON PROLONGACIONES CORTAS Y UNA CÉLULA MUY PEQUEÑA QUE ELIMINA LOS DESECHOS CELULARES Y PROTEGEN CONTRA MICROORGANISMOS (BACTERIAS,VIRUS,PARÁSITOS)</a:t>
            </a:r>
          </a:p>
          <a:p>
            <a:r>
              <a:rPr lang="es-CL" sz="2000" b="1" dirty="0" smtClean="0"/>
              <a:t>OLIGODENDROCITOS</a:t>
            </a:r>
            <a:r>
              <a:rPr lang="es-CL" sz="2000" dirty="0" smtClean="0"/>
              <a:t>: SON ESTRUCTURAS DEL SNC QUE ENVUELVEN ALGUNOS AXONES PARA FORMAR UNA CAPA AISLANTE LLAMADA VAINA DE MIELINA,QUE FUNCIONA COMO AISLANTE ELÉCTRICO DE LOS AXONES Y AUMENTA LA VELOCIDAD DE CONDUCCIÓN DE LOS IMPULSOS NERVIOSOS</a:t>
            </a:r>
            <a:endParaRPr lang="es-CL" sz="2000" b="1" dirty="0" smtClean="0"/>
          </a:p>
          <a:p>
            <a:endParaRPr lang="es-CL" sz="2000" b="1" dirty="0" smtClean="0"/>
          </a:p>
          <a:p>
            <a:endParaRPr lang="es-CL" sz="2000" b="1" dirty="0" smtClean="0"/>
          </a:p>
          <a:p>
            <a:endParaRPr lang="es-CL" sz="2000" dirty="0" smtClean="0"/>
          </a:p>
          <a:p>
            <a:endParaRPr lang="es-CL" sz="2000" dirty="0" smtClean="0"/>
          </a:p>
          <a:p>
            <a:endParaRPr lang="es-CL" sz="2000" dirty="0"/>
          </a:p>
        </p:txBody>
      </p:sp>
    </p:spTree>
    <p:extLst>
      <p:ext uri="{BB962C8B-B14F-4D97-AF65-F5344CB8AC3E}">
        <p14:creationId xmlns:p14="http://schemas.microsoft.com/office/powerpoint/2010/main" val="24474004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CL" dirty="0" smtClean="0"/>
              <a:t/>
            </a:r>
            <a:br>
              <a:rPr lang="es-CL" dirty="0" smtClean="0"/>
            </a:br>
            <a:r>
              <a:rPr lang="es-CL" b="1" dirty="0" smtClean="0">
                <a:solidFill>
                  <a:schemeClr val="tx1"/>
                </a:solidFill>
              </a:rPr>
              <a:t>NEURONA</a:t>
            </a:r>
            <a:endParaRPr lang="es-CL" dirty="0">
              <a:solidFill>
                <a:schemeClr val="tx1"/>
              </a:solidFill>
            </a:endParaRPr>
          </a:p>
        </p:txBody>
      </p:sp>
      <p:sp>
        <p:nvSpPr>
          <p:cNvPr id="3" name="Marcador de contenido 2"/>
          <p:cNvSpPr>
            <a:spLocks noGrp="1"/>
          </p:cNvSpPr>
          <p:nvPr>
            <p:ph idx="1"/>
          </p:nvPr>
        </p:nvSpPr>
        <p:spPr/>
        <p:txBody>
          <a:bodyPr/>
          <a:lstStyle/>
          <a:p>
            <a:r>
              <a:rPr lang="es-CL" dirty="0" smtClean="0"/>
              <a:t>LA </a:t>
            </a:r>
            <a:r>
              <a:rPr lang="es-CL" b="1" dirty="0" smtClean="0"/>
              <a:t>NEURONA</a:t>
            </a:r>
            <a:r>
              <a:rPr lang="es-CL" dirty="0" smtClean="0"/>
              <a:t> ES UN TIPO DE CÉLULA PERTENECIENTE AL SNC CUYO RASGO DIFERENCIAL ES LA EXCITABILIDAD QUE PRESENTA SU MEMBRANA PLASMÁTICA,LA CUAL,PERMITIRÁ  NO SOLAMENTE LA RECEPCIÓN DE ESTÍMULOS SINO TAMBIÉN LA CONDUCCIÓN DEL IMPULSO NERVIOSO ENTRE LAS PROPIAS NEURONAS.</a:t>
            </a:r>
          </a:p>
          <a:p>
            <a:endParaRPr lang="es-CL" dirty="0"/>
          </a:p>
          <a:p>
            <a:endParaRPr lang="es-CL" dirty="0"/>
          </a:p>
        </p:txBody>
      </p:sp>
      <p:pic>
        <p:nvPicPr>
          <p:cNvPr id="5" name="Imagen 4"/>
          <p:cNvPicPr>
            <a:picLocks noChangeAspect="1"/>
          </p:cNvPicPr>
          <p:nvPr/>
        </p:nvPicPr>
        <p:blipFill>
          <a:blip r:embed="rId2"/>
          <a:stretch>
            <a:fillRect/>
          </a:stretch>
        </p:blipFill>
        <p:spPr>
          <a:xfrm>
            <a:off x="916325" y="3553691"/>
            <a:ext cx="8279630" cy="2717860"/>
          </a:xfrm>
          <a:prstGeom prst="rect">
            <a:avLst/>
          </a:prstGeom>
        </p:spPr>
      </p:pic>
    </p:spTree>
    <p:extLst>
      <p:ext uri="{BB962C8B-B14F-4D97-AF65-F5344CB8AC3E}">
        <p14:creationId xmlns:p14="http://schemas.microsoft.com/office/powerpoint/2010/main" val="880006006"/>
      </p:ext>
    </p:extLst>
  </p:cSld>
  <p:clrMapOvr>
    <a:masterClrMapping/>
  </p:clrMapOvr>
</p:sld>
</file>

<file path=ppt/theme/theme1.xml><?xml version="1.0" encoding="utf-8"?>
<a:theme xmlns:a="http://schemas.openxmlformats.org/drawingml/2006/main" name="Faceta">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504</TotalTime>
  <Words>308</Words>
  <Application>Microsoft Office PowerPoint</Application>
  <PresentationFormat>Panorámica</PresentationFormat>
  <Paragraphs>33</Paragraphs>
  <Slides>10</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10</vt:i4>
      </vt:variant>
    </vt:vector>
  </HeadingPairs>
  <TitlesOfParts>
    <vt:vector size="14" baseType="lpstr">
      <vt:lpstr>Arial</vt:lpstr>
      <vt:lpstr>Trebuchet MS</vt:lpstr>
      <vt:lpstr>Wingdings 3</vt:lpstr>
      <vt:lpstr>Faceta</vt:lpstr>
      <vt:lpstr>ARCO REFLEJO</vt:lpstr>
      <vt:lpstr>ESQUEMA DE UN ARCO REFLEJO SIMPLE</vt:lpstr>
      <vt:lpstr>Presentación de PowerPoint</vt:lpstr>
      <vt:lpstr>POR LO TANTO :UN ARCO REFLEJO PUEDE SER:</vt:lpstr>
      <vt:lpstr>Presentación de PowerPoint</vt:lpstr>
      <vt:lpstr>Presentación de PowerPoint</vt:lpstr>
      <vt:lpstr> CÉLULAS  DEL SISTEMA NERVIOSO</vt:lpstr>
      <vt:lpstr>Presentación de PowerPoint</vt:lpstr>
      <vt:lpstr> NEURONA</vt:lpstr>
      <vt:lpstr>TIPOS DE NEURONAS SEGÚN SUS NÚMEROS DE PROLONGACIONES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ARCO REFLEJO</dc:title>
  <dc:creator>Viviana Arriagada</dc:creator>
  <cp:lastModifiedBy>Viviana Arriagada</cp:lastModifiedBy>
  <cp:revision>20</cp:revision>
  <dcterms:created xsi:type="dcterms:W3CDTF">2020-06-08T19:38:42Z</dcterms:created>
  <dcterms:modified xsi:type="dcterms:W3CDTF">2020-06-16T01:55:45Z</dcterms:modified>
</cp:coreProperties>
</file>