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>
        <p:scale>
          <a:sx n="90" d="100"/>
          <a:sy n="90" d="100"/>
        </p:scale>
        <p:origin x="-18" y="-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3319055"/>
          </a:xfrm>
        </p:spPr>
        <p:txBody>
          <a:bodyPr/>
          <a:lstStyle/>
          <a:p>
            <a:r>
              <a:rPr lang="es-CL" b="1" dirty="0" smtClean="0"/>
              <a:t>POTENCIAL DE ACCIÓN Y EL IMPULSO NERVIOSO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76050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ntitled Docum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57" y="776177"/>
            <a:ext cx="6499654" cy="453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7908324" y="1198605"/>
            <a:ext cx="33857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Los</a:t>
            </a:r>
            <a:r>
              <a:rPr lang="es-CL" b="1" dirty="0" smtClean="0"/>
              <a:t> NEUROTRANSMISORES </a:t>
            </a:r>
            <a:r>
              <a:rPr lang="es-CL" dirty="0" smtClean="0"/>
              <a:t> son sustancias químicas que se encargan de la transmisión de las señales desde una neurona hasta la siguiente</a:t>
            </a:r>
            <a:r>
              <a:rPr lang="es-CL" b="1" dirty="0" smtClean="0"/>
              <a:t> .</a:t>
            </a:r>
          </a:p>
          <a:p>
            <a:r>
              <a:rPr lang="es-CL" b="1" dirty="0" smtClean="0"/>
              <a:t>Sin los neurotransmisores, no habría conexión </a:t>
            </a:r>
            <a:r>
              <a:rPr lang="es-CL" b="1" dirty="0" err="1" smtClean="0"/>
              <a:t>qu+imica</a:t>
            </a:r>
            <a:r>
              <a:rPr lang="es-CL" b="1" dirty="0" smtClean="0"/>
              <a:t> entre neuronas.</a:t>
            </a:r>
            <a:endParaRPr lang="es-CL" dirty="0" smtClean="0"/>
          </a:p>
          <a:p>
            <a:r>
              <a:rPr lang="es-CL" dirty="0" smtClean="0"/>
              <a:t>Ejemplo la acetilcolina(</a:t>
            </a:r>
            <a:r>
              <a:rPr lang="es-CL" dirty="0" err="1" smtClean="0"/>
              <a:t>neurotrasmisor</a:t>
            </a:r>
            <a:r>
              <a:rPr lang="es-CL" dirty="0" smtClean="0"/>
              <a:t>) (</a:t>
            </a:r>
            <a:r>
              <a:rPr lang="es-CL" b="1" dirty="0" smtClean="0"/>
              <a:t>ACH</a:t>
            </a:r>
            <a:r>
              <a:rPr lang="es-CL" dirty="0" smtClean="0"/>
              <a:t>)</a:t>
            </a:r>
          </a:p>
          <a:p>
            <a:r>
              <a:rPr lang="es-CL" dirty="0" smtClean="0"/>
              <a:t>Produce las contracciones de los músculos esqueléticos.</a:t>
            </a:r>
          </a:p>
          <a:p>
            <a:r>
              <a:rPr lang="es-CL" dirty="0" smtClean="0"/>
              <a:t>Otro ejemplo la dopamina (</a:t>
            </a:r>
            <a:r>
              <a:rPr lang="es-CL" b="1" dirty="0" smtClean="0"/>
              <a:t>DA) </a:t>
            </a:r>
            <a:r>
              <a:rPr lang="es-CL" dirty="0" smtClean="0"/>
              <a:t>tiene efectos inhibitorios y </a:t>
            </a:r>
            <a:r>
              <a:rPr lang="es-CL" dirty="0" err="1" smtClean="0"/>
              <a:t>excitatorios</a:t>
            </a:r>
            <a:r>
              <a:rPr lang="es-CL" dirty="0" smtClean="0"/>
              <a:t>  según los </a:t>
            </a:r>
            <a:r>
              <a:rPr lang="es-CL" dirty="0" err="1" smtClean="0"/>
              <a:t>estímulos,el</a:t>
            </a:r>
            <a:r>
              <a:rPr lang="es-CL" dirty="0" smtClean="0"/>
              <a:t> mal de PARKINSON parece tener su causa en una insuficiencia de dopamina en el cerebro.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216484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SINAPSIS ELÉCTRICA</a:t>
            </a:r>
            <a:endParaRPr lang="es-CL" b="1" dirty="0"/>
          </a:p>
        </p:txBody>
      </p:sp>
      <p:pic>
        <p:nvPicPr>
          <p:cNvPr id="5122" name="Picture 2" descr="La sinapsis (artículo) | Biología humana | Khan Academ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0643" y="2619419"/>
            <a:ext cx="4370119" cy="355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6577914" y="2685535"/>
            <a:ext cx="4263081" cy="348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7" name="CuadroTexto 6"/>
          <p:cNvSpPr txBox="1"/>
          <p:nvPr/>
        </p:nvSpPr>
        <p:spPr>
          <a:xfrm>
            <a:off x="6633517" y="2685535"/>
            <a:ext cx="42630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222222"/>
                </a:solidFill>
                <a:latin typeface="arial" panose="020B0604020202020204" pitchFamily="34" charset="0"/>
              </a:rPr>
              <a:t>Una </a:t>
            </a:r>
            <a:r>
              <a:rPr lang="es-CL" b="1" dirty="0">
                <a:solidFill>
                  <a:srgbClr val="222222"/>
                </a:solidFill>
                <a:latin typeface="arial" panose="020B0604020202020204" pitchFamily="34" charset="0"/>
              </a:rPr>
              <a:t>sinapsis eléctrica</a:t>
            </a:r>
            <a:r>
              <a:rPr lang="es-CL" dirty="0">
                <a:solidFill>
                  <a:srgbClr val="222222"/>
                </a:solidFill>
                <a:latin typeface="arial" panose="020B0604020202020204" pitchFamily="34" charset="0"/>
              </a:rPr>
              <a:t> es una </a:t>
            </a:r>
            <a:r>
              <a:rPr lang="es-CL" b="1" dirty="0">
                <a:solidFill>
                  <a:srgbClr val="222222"/>
                </a:solidFill>
                <a:latin typeface="arial" panose="020B0604020202020204" pitchFamily="34" charset="0"/>
              </a:rPr>
              <a:t>sinapsis</a:t>
            </a:r>
            <a:r>
              <a:rPr lang="es-CL" dirty="0">
                <a:solidFill>
                  <a:srgbClr val="222222"/>
                </a:solidFill>
                <a:latin typeface="arial" panose="020B0604020202020204" pitchFamily="34" charset="0"/>
              </a:rPr>
              <a:t> en la que la transmisión entre la primera neurona y la segunda neurona </a:t>
            </a:r>
            <a:r>
              <a:rPr lang="es-CL" b="1" dirty="0">
                <a:solidFill>
                  <a:srgbClr val="222222"/>
                </a:solidFill>
                <a:latin typeface="arial" panose="020B0604020202020204" pitchFamily="34" charset="0"/>
              </a:rPr>
              <a:t>no se </a:t>
            </a:r>
            <a:r>
              <a:rPr lang="es-CL" dirty="0">
                <a:solidFill>
                  <a:srgbClr val="222222"/>
                </a:solidFill>
                <a:latin typeface="arial" panose="020B0604020202020204" pitchFamily="34" charset="0"/>
              </a:rPr>
              <a:t>produce por la secreción de un neurotransmisor, como sucede en las </a:t>
            </a:r>
            <a:r>
              <a:rPr lang="es-CL" b="1" dirty="0">
                <a:solidFill>
                  <a:srgbClr val="222222"/>
                </a:solidFill>
                <a:latin typeface="arial" panose="020B0604020202020204" pitchFamily="34" charset="0"/>
              </a:rPr>
              <a:t>sinapsis</a:t>
            </a:r>
            <a:r>
              <a:rPr lang="es-CL" dirty="0">
                <a:solidFill>
                  <a:srgbClr val="222222"/>
                </a:solidFill>
                <a:latin typeface="arial" panose="020B0604020202020204" pitchFamily="34" charset="0"/>
              </a:rPr>
              <a:t> químicas, sino por el paso de iones de una célula a otra a través de «uniones </a:t>
            </a:r>
            <a:r>
              <a:rPr lang="es-CL" dirty="0" smtClean="0">
                <a:solidFill>
                  <a:srgbClr val="222222"/>
                </a:solidFill>
                <a:latin typeface="arial" panose="020B0604020202020204" pitchFamily="34" charset="0"/>
              </a:rPr>
              <a:t>gap". Ejemplo en el cuerpo humano en la retina del ojo.</a:t>
            </a:r>
          </a:p>
          <a:p>
            <a:r>
              <a:rPr lang="es-CL" dirty="0" smtClean="0">
                <a:solidFill>
                  <a:srgbClr val="222222"/>
                </a:solidFill>
                <a:latin typeface="arial" panose="020B0604020202020204" pitchFamily="34" charset="0"/>
              </a:rPr>
              <a:t>Pero esta presente en invertebrados y vertebrados inferiores y ciertas zonas de los cerebros de mamíferos</a:t>
            </a:r>
          </a:p>
        </p:txBody>
      </p:sp>
    </p:spTree>
    <p:extLst>
      <p:ext uri="{BB962C8B-B14F-4D97-AF65-F5344CB8AC3E}">
        <p14:creationId xmlns:p14="http://schemas.microsoft.com/office/powerpoint/2010/main" val="2688617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SINAPSIS QUÍMICA Y ELÉCTRICA</a:t>
            </a:r>
            <a:endParaRPr lang="es-CL" b="1" dirty="0"/>
          </a:p>
        </p:txBody>
      </p:sp>
      <p:pic>
        <p:nvPicPr>
          <p:cNvPr id="6146" name="Picture 2" descr="Tan sencillo como comer sardinas | Nihil Quam Pellicati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572" y="2402959"/>
            <a:ext cx="7804298" cy="347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06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734096"/>
            <a:ext cx="9601196" cy="901521"/>
          </a:xfrm>
        </p:spPr>
        <p:txBody>
          <a:bodyPr/>
          <a:lstStyle/>
          <a:p>
            <a:r>
              <a:rPr lang="es-CL" b="1" dirty="0" smtClean="0"/>
              <a:t>RECORDEMOS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1635617"/>
            <a:ext cx="9601196" cy="4240251"/>
          </a:xfrm>
        </p:spPr>
        <p:txBody>
          <a:bodyPr/>
          <a:lstStyle/>
          <a:p>
            <a:r>
              <a:rPr lang="es-CL" dirty="0" smtClean="0"/>
              <a:t>LOS </a:t>
            </a:r>
            <a:r>
              <a:rPr lang="es-CL" b="1" dirty="0" smtClean="0"/>
              <a:t>IONES </a:t>
            </a:r>
            <a:r>
              <a:rPr lang="es-CL" dirty="0" smtClean="0"/>
              <a:t>SON ÁTOMOS CON CARGA.ESTOS PUEDEN SER </a:t>
            </a:r>
            <a:r>
              <a:rPr lang="es-CL" b="1" dirty="0" smtClean="0"/>
              <a:t>CATIONES</a:t>
            </a:r>
            <a:r>
              <a:rPr lang="es-CL" dirty="0" smtClean="0"/>
              <a:t>  CUYA CARGA ES POSITIVA (</a:t>
            </a:r>
            <a:r>
              <a:rPr lang="es-CL" b="1" dirty="0" smtClean="0"/>
              <a:t> + </a:t>
            </a:r>
            <a:r>
              <a:rPr lang="es-CL" dirty="0" smtClean="0"/>
              <a:t>) ; O </a:t>
            </a:r>
            <a:r>
              <a:rPr lang="es-CL" b="1" dirty="0" smtClean="0"/>
              <a:t> ANIONES</a:t>
            </a:r>
            <a:r>
              <a:rPr lang="es-CL" dirty="0" smtClean="0"/>
              <a:t>,QUE TIENEN CARGA NEGATIVA. ( _ ).</a:t>
            </a:r>
          </a:p>
          <a:p>
            <a:endParaRPr lang="es-CL" dirty="0" smtClean="0"/>
          </a:p>
          <a:p>
            <a:r>
              <a:rPr lang="es-CL" dirty="0" smtClean="0"/>
              <a:t>LOS </a:t>
            </a:r>
            <a:r>
              <a:rPr lang="es-CL" b="1" dirty="0" smtClean="0"/>
              <a:t>CANALES IÓNICOS </a:t>
            </a:r>
            <a:r>
              <a:rPr lang="es-CL" dirty="0" smtClean="0"/>
              <a:t> Y LA </a:t>
            </a:r>
            <a:r>
              <a:rPr lang="es-CL" b="1" dirty="0" smtClean="0"/>
              <a:t>BOMBA DE SODIO-POTASIO  (Na</a:t>
            </a:r>
            <a:r>
              <a:rPr lang="es-CL" b="1" baseline="30000" dirty="0" smtClean="0"/>
              <a:t>+</a:t>
            </a:r>
            <a:r>
              <a:rPr lang="es-CL" b="1" dirty="0" smtClean="0"/>
              <a:t> /K</a:t>
            </a:r>
            <a:r>
              <a:rPr lang="es-CL" b="1" baseline="30000" dirty="0" smtClean="0"/>
              <a:t>+</a:t>
            </a:r>
            <a:r>
              <a:rPr lang="es-CL" b="1" dirty="0" smtClean="0"/>
              <a:t>)</a:t>
            </a:r>
            <a:r>
              <a:rPr lang="es-CL" b="1" baseline="30000" dirty="0" smtClean="0"/>
              <a:t> </a:t>
            </a:r>
            <a:r>
              <a:rPr lang="es-CL" dirty="0" smtClean="0"/>
              <a:t>,SON PROTEÍNAS QUE ATRAVIESAN LA MEMBRANA PLASMÁTICA Y PERMITEN,MEDIANTE MECANISMOS DISTINTOS,EL TRANSPORTE DE SUSTANCIAS A TRAVÉS DE LA CÉLULA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69616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 smtClean="0"/>
              <a:t>ESQUEMA DE UNA MEMBRANA PLASMÁTICA</a:t>
            </a:r>
            <a:endParaRPr lang="es-CL" b="1" dirty="0"/>
          </a:p>
        </p:txBody>
      </p:sp>
      <p:pic>
        <p:nvPicPr>
          <p:cNvPr id="1026" name="Picture 2" descr="Membrana plasmática. - ppt video online descarg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496" y="2395470"/>
            <a:ext cx="9248101" cy="363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972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 smtClean="0"/>
              <a:t>POTENCIAL ELECTROQUÍMICO DE LA NEURONA</a:t>
            </a:r>
            <a:endParaRPr lang="es-CL" b="1" dirty="0"/>
          </a:p>
        </p:txBody>
      </p:sp>
      <p:pic>
        <p:nvPicPr>
          <p:cNvPr id="2050" name="Picture 2" descr="Tejido Nervios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293" y="2421228"/>
            <a:ext cx="9429305" cy="379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189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IMPULSO  NERVIOSO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CADA VEZ QUE RECIBIMOS UN ESTÍMULO,LAS NEURONA UBICADAS EN EL RECEPTOR ENVÍAN SEÑALES AL CEREBRO.</a:t>
            </a:r>
          </a:p>
          <a:p>
            <a:r>
              <a:rPr lang="es-CL" dirty="0" smtClean="0"/>
              <a:t>ESTE PROCESO SE REALIZA A TRAVÉS DE </a:t>
            </a:r>
            <a:r>
              <a:rPr lang="es-CL" b="1" dirty="0" smtClean="0"/>
              <a:t>SEÑALES ELÉCTRICAS Y QUÍMICAS.</a:t>
            </a:r>
          </a:p>
          <a:p>
            <a:r>
              <a:rPr lang="es-CL" b="1" dirty="0" smtClean="0"/>
              <a:t>EL IMPULSO NERVIOSO</a:t>
            </a:r>
            <a:r>
              <a:rPr lang="es-CL" dirty="0" smtClean="0"/>
              <a:t>SE DESPLAZARÁ MÁS RÁPIDO EN AXONES CUYO DIÁMETRO ES MAYOR Y PRESENTEN VAINA DE MIELINA.</a:t>
            </a:r>
            <a:endParaRPr lang="es-CL" b="1" dirty="0" smtClean="0"/>
          </a:p>
          <a:p>
            <a:endParaRPr lang="es-CL" b="1" dirty="0" smtClean="0"/>
          </a:p>
          <a:p>
            <a:endParaRPr lang="es-CL" b="1" dirty="0" smtClean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15460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 smtClean="0"/>
              <a:t>POLARIZACIÓN : DESPOLARIZACIÓN Y REPOLARIZACIÓN DE UNA MEMBRANA</a:t>
            </a:r>
            <a:endParaRPr lang="es-CL" b="1" dirty="0"/>
          </a:p>
        </p:txBody>
      </p:sp>
      <p:pic>
        <p:nvPicPr>
          <p:cNvPr id="4" name="Picture 2" descr="genomasu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192" y="2485623"/>
            <a:ext cx="9324304" cy="372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27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PULSO NERVIOSO Y SINAPS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890649"/>
            <a:ext cx="9601195" cy="551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166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691116"/>
            <a:ext cx="9601196" cy="1865816"/>
          </a:xfrm>
        </p:spPr>
        <p:txBody>
          <a:bodyPr>
            <a:normAutofit fontScale="90000"/>
          </a:bodyPr>
          <a:lstStyle/>
          <a:p>
            <a:r>
              <a:rPr lang="es-CL" b="1" dirty="0" smtClean="0"/>
              <a:t>SINAPSIS</a:t>
            </a:r>
            <a:br>
              <a:rPr lang="es-CL" b="1" dirty="0" smtClean="0"/>
            </a:br>
            <a:r>
              <a:rPr lang="es-CL" b="1" dirty="0" smtClean="0"/>
              <a:t>TRANSMISIÓN DEL IMPULSO NERVIOSO ENTRE NEUROAS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892056"/>
            <a:ext cx="9601196" cy="2983812"/>
          </a:xfrm>
        </p:spPr>
        <p:txBody>
          <a:bodyPr/>
          <a:lstStyle/>
          <a:p>
            <a:r>
              <a:rPr lang="es-CL" b="1" dirty="0" smtClean="0"/>
              <a:t>EL IMPULSO NERVIOSO </a:t>
            </a:r>
            <a:r>
              <a:rPr lang="es-CL" dirty="0" smtClean="0"/>
              <a:t>SE PUEDE TRANSMITIR DE UNA NEURONA A OTRA, O BIEN A UNA CÉLULA EFECTORA.</a:t>
            </a:r>
          </a:p>
          <a:p>
            <a:r>
              <a:rPr lang="es-CL" dirty="0" smtClean="0"/>
              <a:t>ESTA COMUNICACIÓN ENTRE NEURONAS O CON LOS EFECTORES (EJ.MÚSCULO) RECIBE EL NOMBRE DE </a:t>
            </a:r>
            <a:r>
              <a:rPr lang="es-CL" b="1" dirty="0" smtClean="0"/>
              <a:t>SINAPSIS.</a:t>
            </a:r>
            <a:endParaRPr lang="es-CL" dirty="0" smtClean="0"/>
          </a:p>
          <a:p>
            <a:r>
              <a:rPr lang="es-CL" dirty="0" smtClean="0"/>
              <a:t>EXISTEN DOS TIPOS DE SINAPSIS: </a:t>
            </a:r>
            <a:r>
              <a:rPr lang="es-CL" b="1" dirty="0" smtClean="0"/>
              <a:t>QUÍMICA Y ELÉCTRICA.</a:t>
            </a:r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6818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SINAPSIS  QUÍMICA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dirty="0" smtClean="0"/>
              <a:t>ESTE TIPO DE TRANSMISIÓN DE UN IMPULSO NERVIOSOS ES EL MÁS COMÚN EN NUESTRO SISTEMA NERVIOSO.</a:t>
            </a:r>
          </a:p>
          <a:p>
            <a:r>
              <a:rPr lang="es-CL" dirty="0" smtClean="0"/>
              <a:t>LAS NEURONAS NO ENTRAN EN CONTACTO DIRECTO SE ENCUENTRAN SEPARADAS POR UN ESPACIO LLAMADO </a:t>
            </a:r>
            <a:r>
              <a:rPr lang="es-CL" b="1" dirty="0" smtClean="0"/>
              <a:t>ESPACIO SINÁPTICO.</a:t>
            </a:r>
          </a:p>
          <a:p>
            <a:r>
              <a:rPr lang="es-CL" dirty="0" smtClean="0"/>
              <a:t>LA NEURONA QUE TRANSMITE EL IMPULSO NERVIOSO RECIBE EL NOMBRE DE </a:t>
            </a:r>
            <a:r>
              <a:rPr lang="es-CL" b="1" dirty="0" smtClean="0"/>
              <a:t>NEURONA PRESINÁPTICA  </a:t>
            </a:r>
            <a:r>
              <a:rPr lang="es-CL" dirty="0" smtClean="0"/>
              <a:t> LA QUE RECIBE EL IMPULSO NERVIOSO RECIBE EL NOMBRE DE </a:t>
            </a:r>
            <a:r>
              <a:rPr lang="es-CL" b="1" dirty="0" smtClean="0"/>
              <a:t>NEURONA POSTSINÁPTICA.</a:t>
            </a:r>
          </a:p>
        </p:txBody>
      </p:sp>
    </p:spTree>
    <p:extLst>
      <p:ext uri="{BB962C8B-B14F-4D97-AF65-F5344CB8AC3E}">
        <p14:creationId xmlns:p14="http://schemas.microsoft.com/office/powerpoint/2010/main" val="28134072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199</TotalTime>
  <Words>328</Words>
  <Application>Microsoft Office PowerPoint</Application>
  <PresentationFormat>Panorámica</PresentationFormat>
  <Paragraphs>30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Arial</vt:lpstr>
      <vt:lpstr>Garamond</vt:lpstr>
      <vt:lpstr>Orgánico</vt:lpstr>
      <vt:lpstr>POTENCIAL DE ACCIÓN Y EL IMPULSO NERVIOSO</vt:lpstr>
      <vt:lpstr>RECORDEMOS</vt:lpstr>
      <vt:lpstr>ESQUEMA DE UNA MEMBRANA PLASMÁTICA</vt:lpstr>
      <vt:lpstr>POTENCIAL ELECTROQUÍMICO DE LA NEURONA</vt:lpstr>
      <vt:lpstr>IMPULSO  NERVIOSO</vt:lpstr>
      <vt:lpstr>POLARIZACIÓN : DESPOLARIZACIÓN Y REPOLARIZACIÓN DE UNA MEMBRANA</vt:lpstr>
      <vt:lpstr>Presentación de PowerPoint</vt:lpstr>
      <vt:lpstr>SINAPSIS TRANSMISIÓN DEL IMPULSO NERVIOSO ENTRE NEUROAS</vt:lpstr>
      <vt:lpstr>SINAPSIS  QUÍMICA</vt:lpstr>
      <vt:lpstr>Presentación de PowerPoint</vt:lpstr>
      <vt:lpstr>SINAPSIS ELÉCTRICA</vt:lpstr>
      <vt:lpstr>SINAPSIS QUÍMICA Y ELÉCTRICA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POTENCIAL DE ACCIÓN Y EL IMPULSO NERVIOSO</dc:title>
  <dc:creator>Viviana Arriagada</dc:creator>
  <cp:lastModifiedBy>Viviana Arriagada</cp:lastModifiedBy>
  <cp:revision>26</cp:revision>
  <dcterms:created xsi:type="dcterms:W3CDTF">2020-06-14T00:01:39Z</dcterms:created>
  <dcterms:modified xsi:type="dcterms:W3CDTF">2020-06-15T01:59:57Z</dcterms:modified>
</cp:coreProperties>
</file>