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sldIdLst>
    <p:sldId id="278" r:id="rId2"/>
    <p:sldId id="279" r:id="rId3"/>
    <p:sldId id="257" r:id="rId4"/>
    <p:sldId id="258" r:id="rId5"/>
    <p:sldId id="276" r:id="rId6"/>
    <p:sldId id="287" r:id="rId7"/>
    <p:sldId id="277" r:id="rId8"/>
    <p:sldId id="260" r:id="rId9"/>
    <p:sldId id="267" r:id="rId10"/>
    <p:sldId id="288" r:id="rId11"/>
    <p:sldId id="280" r:id="rId12"/>
    <p:sldId id="269" r:id="rId13"/>
    <p:sldId id="281" r:id="rId14"/>
    <p:sldId id="271" r:id="rId15"/>
    <p:sldId id="282" r:id="rId16"/>
    <p:sldId id="290" r:id="rId17"/>
    <p:sldId id="29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0707"/>
    <a:srgbClr val="FE7019"/>
    <a:srgbClr val="FEEB4A"/>
    <a:srgbClr val="FEB2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5B57D703-25CC-40DF-A8B5-B65942CA7873}" type="datetimeFigureOut">
              <a:rPr lang="es-CL" smtClean="0"/>
              <a:t>15-06-2020</a:t>
            </a:fld>
            <a:endParaRPr lang="es-CL"/>
          </a:p>
        </p:txBody>
      </p:sp>
      <p:sp>
        <p:nvSpPr>
          <p:cNvPr id="5" name="Footer Placeholder 4"/>
          <p:cNvSpPr>
            <a:spLocks noGrp="1"/>
          </p:cNvSpPr>
          <p:nvPr>
            <p:ph type="ftr" sz="quarter" idx="11"/>
          </p:nvPr>
        </p:nvSpPr>
        <p:spPr>
          <a:xfrm>
            <a:off x="1371600" y="4323845"/>
            <a:ext cx="6400800" cy="365125"/>
          </a:xfrm>
        </p:spPr>
        <p:txBody>
          <a:bodyPr/>
          <a:lstStyle/>
          <a:p>
            <a:endParaRPr lang="es-CL"/>
          </a:p>
        </p:txBody>
      </p:sp>
      <p:sp>
        <p:nvSpPr>
          <p:cNvPr id="6" name="Slide Number Placeholder 5"/>
          <p:cNvSpPr>
            <a:spLocks noGrp="1"/>
          </p:cNvSpPr>
          <p:nvPr>
            <p:ph type="sldNum" sz="quarter" idx="12"/>
          </p:nvPr>
        </p:nvSpPr>
        <p:spPr>
          <a:xfrm>
            <a:off x="8077200" y="1430866"/>
            <a:ext cx="2743200" cy="365125"/>
          </a:xfrm>
        </p:spPr>
        <p:txBody>
          <a:bodyPr/>
          <a:lstStyle/>
          <a:p>
            <a:fld id="{2492D5B7-3379-4A87-936B-ED7C551CE478}" type="slidenum">
              <a:rPr lang="es-CL" smtClean="0"/>
              <a:t>‹Nº›</a:t>
            </a:fld>
            <a:endParaRPr lang="es-CL"/>
          </a:p>
        </p:txBody>
      </p:sp>
    </p:spTree>
    <p:extLst>
      <p:ext uri="{BB962C8B-B14F-4D97-AF65-F5344CB8AC3E}">
        <p14:creationId xmlns:p14="http://schemas.microsoft.com/office/powerpoint/2010/main" val="371182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5B57D703-25CC-40DF-A8B5-B65942CA7873}" type="datetimeFigureOut">
              <a:rPr lang="es-CL" smtClean="0"/>
              <a:t>15-06-2020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2492D5B7-3379-4A87-936B-ED7C551CE478}" type="slidenum">
              <a:rPr lang="es-CL" smtClean="0"/>
              <a:t>‹Nº›</a:t>
            </a:fld>
            <a:endParaRPr lang="es-CL"/>
          </a:p>
        </p:txBody>
      </p:sp>
    </p:spTree>
    <p:extLst>
      <p:ext uri="{BB962C8B-B14F-4D97-AF65-F5344CB8AC3E}">
        <p14:creationId xmlns:p14="http://schemas.microsoft.com/office/powerpoint/2010/main" val="1813880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B57D703-25CC-40DF-A8B5-B65942CA7873}" type="datetimeFigureOut">
              <a:rPr lang="es-CL" smtClean="0"/>
              <a:t>15-06-2020</a:t>
            </a:fld>
            <a:endParaRPr lang="es-CL"/>
          </a:p>
        </p:txBody>
      </p:sp>
      <p:sp>
        <p:nvSpPr>
          <p:cNvPr id="6" name="Footer Placeholder 5"/>
          <p:cNvSpPr>
            <a:spLocks noGrp="1"/>
          </p:cNvSpPr>
          <p:nvPr>
            <p:ph type="ftr" sz="quarter" idx="11"/>
          </p:nvPr>
        </p:nvSpPr>
        <p:spPr>
          <a:xfrm>
            <a:off x="685800" y="379941"/>
            <a:ext cx="6991492" cy="365125"/>
          </a:xfrm>
        </p:spPr>
        <p:txBody>
          <a:bodyPr/>
          <a:lstStyle/>
          <a:p>
            <a:endParaRPr lang="es-CL"/>
          </a:p>
        </p:txBody>
      </p:sp>
      <p:sp>
        <p:nvSpPr>
          <p:cNvPr id="7" name="Slide Number Placeholder 6"/>
          <p:cNvSpPr>
            <a:spLocks noGrp="1"/>
          </p:cNvSpPr>
          <p:nvPr>
            <p:ph type="sldNum" sz="quarter" idx="12"/>
          </p:nvPr>
        </p:nvSpPr>
        <p:spPr>
          <a:xfrm>
            <a:off x="10862452" y="381000"/>
            <a:ext cx="643748" cy="365125"/>
          </a:xfrm>
        </p:spPr>
        <p:txBody>
          <a:bodyPr/>
          <a:lstStyle/>
          <a:p>
            <a:fld id="{2492D5B7-3379-4A87-936B-ED7C551CE478}" type="slidenum">
              <a:rPr lang="es-CL" smtClean="0"/>
              <a:t>‹Nº›</a:t>
            </a:fld>
            <a:endParaRPr lang="es-CL"/>
          </a:p>
        </p:txBody>
      </p:sp>
    </p:spTree>
    <p:extLst>
      <p:ext uri="{BB962C8B-B14F-4D97-AF65-F5344CB8AC3E}">
        <p14:creationId xmlns:p14="http://schemas.microsoft.com/office/powerpoint/2010/main" val="4255855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B57D703-25CC-40DF-A8B5-B65942CA7873}" type="datetimeFigureOut">
              <a:rPr lang="es-CL" smtClean="0"/>
              <a:t>15-06-2020</a:t>
            </a:fld>
            <a:endParaRPr lang="es-CL"/>
          </a:p>
        </p:txBody>
      </p:sp>
      <p:sp>
        <p:nvSpPr>
          <p:cNvPr id="6" name="Footer Placeholder 5"/>
          <p:cNvSpPr>
            <a:spLocks noGrp="1"/>
          </p:cNvSpPr>
          <p:nvPr>
            <p:ph type="ftr" sz="quarter" idx="11"/>
          </p:nvPr>
        </p:nvSpPr>
        <p:spPr>
          <a:xfrm>
            <a:off x="685800" y="379941"/>
            <a:ext cx="6991492" cy="365125"/>
          </a:xfrm>
        </p:spPr>
        <p:txBody>
          <a:bodyPr/>
          <a:lstStyle/>
          <a:p>
            <a:endParaRPr lang="es-CL"/>
          </a:p>
        </p:txBody>
      </p:sp>
      <p:sp>
        <p:nvSpPr>
          <p:cNvPr id="7" name="Slide Number Placeholder 6"/>
          <p:cNvSpPr>
            <a:spLocks noGrp="1"/>
          </p:cNvSpPr>
          <p:nvPr>
            <p:ph type="sldNum" sz="quarter" idx="12"/>
          </p:nvPr>
        </p:nvSpPr>
        <p:spPr>
          <a:xfrm>
            <a:off x="10862452" y="381000"/>
            <a:ext cx="643748" cy="365125"/>
          </a:xfrm>
        </p:spPr>
        <p:txBody>
          <a:bodyPr/>
          <a:lstStyle/>
          <a:p>
            <a:fld id="{2492D5B7-3379-4A87-936B-ED7C551CE478}" type="slidenum">
              <a:rPr lang="es-CL" smtClean="0"/>
              <a:t>‹Nº›</a:t>
            </a:fld>
            <a:endParaRPr lang="es-CL"/>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73880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B57D703-25CC-40DF-A8B5-B65942CA7873}" type="datetimeFigureOut">
              <a:rPr lang="es-CL" smtClean="0"/>
              <a:t>15-06-2020</a:t>
            </a:fld>
            <a:endParaRPr lang="es-CL"/>
          </a:p>
        </p:txBody>
      </p:sp>
      <p:sp>
        <p:nvSpPr>
          <p:cNvPr id="6" name="Footer Placeholder 5"/>
          <p:cNvSpPr>
            <a:spLocks noGrp="1"/>
          </p:cNvSpPr>
          <p:nvPr>
            <p:ph type="ftr" sz="quarter" idx="11"/>
          </p:nvPr>
        </p:nvSpPr>
        <p:spPr>
          <a:xfrm>
            <a:off x="685800" y="378883"/>
            <a:ext cx="6991492" cy="365125"/>
          </a:xfrm>
        </p:spPr>
        <p:txBody>
          <a:bodyPr/>
          <a:lstStyle/>
          <a:p>
            <a:endParaRPr lang="es-CL"/>
          </a:p>
        </p:txBody>
      </p:sp>
      <p:sp>
        <p:nvSpPr>
          <p:cNvPr id="7" name="Slide Number Placeholder 6"/>
          <p:cNvSpPr>
            <a:spLocks noGrp="1"/>
          </p:cNvSpPr>
          <p:nvPr>
            <p:ph type="sldNum" sz="quarter" idx="12"/>
          </p:nvPr>
        </p:nvSpPr>
        <p:spPr>
          <a:xfrm>
            <a:off x="10862452" y="381000"/>
            <a:ext cx="643748" cy="365125"/>
          </a:xfrm>
        </p:spPr>
        <p:txBody>
          <a:bodyPr/>
          <a:lstStyle/>
          <a:p>
            <a:fld id="{2492D5B7-3379-4A87-936B-ED7C551CE478}" type="slidenum">
              <a:rPr lang="es-CL" smtClean="0"/>
              <a:t>‹Nº›</a:t>
            </a:fld>
            <a:endParaRPr lang="es-CL"/>
          </a:p>
        </p:txBody>
      </p:sp>
    </p:spTree>
    <p:extLst>
      <p:ext uri="{BB962C8B-B14F-4D97-AF65-F5344CB8AC3E}">
        <p14:creationId xmlns:p14="http://schemas.microsoft.com/office/powerpoint/2010/main" val="848929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5B57D703-25CC-40DF-A8B5-B65942CA7873}" type="datetimeFigureOut">
              <a:rPr lang="es-CL" smtClean="0"/>
              <a:t>15-06-2020</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2492D5B7-3379-4A87-936B-ED7C551CE478}" type="slidenum">
              <a:rPr lang="es-CL" smtClean="0"/>
              <a:t>‹Nº›</a:t>
            </a:fld>
            <a:endParaRPr lang="es-CL"/>
          </a:p>
        </p:txBody>
      </p:sp>
    </p:spTree>
    <p:extLst>
      <p:ext uri="{BB962C8B-B14F-4D97-AF65-F5344CB8AC3E}">
        <p14:creationId xmlns:p14="http://schemas.microsoft.com/office/powerpoint/2010/main" val="1335837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5B57D703-25CC-40DF-A8B5-B65942CA7873}" type="datetimeFigureOut">
              <a:rPr lang="es-CL" smtClean="0"/>
              <a:t>15-06-2020</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2492D5B7-3379-4A87-936B-ED7C551CE478}" type="slidenum">
              <a:rPr lang="es-CL" smtClean="0"/>
              <a:t>‹Nº›</a:t>
            </a:fld>
            <a:endParaRPr lang="es-CL"/>
          </a:p>
        </p:txBody>
      </p:sp>
    </p:spTree>
    <p:extLst>
      <p:ext uri="{BB962C8B-B14F-4D97-AF65-F5344CB8AC3E}">
        <p14:creationId xmlns:p14="http://schemas.microsoft.com/office/powerpoint/2010/main" val="4056263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57D703-25CC-40DF-A8B5-B65942CA7873}" type="datetimeFigureOut">
              <a:rPr lang="es-CL" smtClean="0"/>
              <a:t>15-06-2020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492D5B7-3379-4A87-936B-ED7C551CE478}" type="slidenum">
              <a:rPr lang="es-CL" smtClean="0"/>
              <a:t>‹Nº›</a:t>
            </a:fld>
            <a:endParaRPr lang="es-CL"/>
          </a:p>
        </p:txBody>
      </p:sp>
    </p:spTree>
    <p:extLst>
      <p:ext uri="{BB962C8B-B14F-4D97-AF65-F5344CB8AC3E}">
        <p14:creationId xmlns:p14="http://schemas.microsoft.com/office/powerpoint/2010/main" val="4122863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5B57D703-25CC-40DF-A8B5-B65942CA7873}" type="datetimeFigureOut">
              <a:rPr lang="es-CL" smtClean="0"/>
              <a:t>15-06-2020</a:t>
            </a:fld>
            <a:endParaRPr lang="es-CL"/>
          </a:p>
        </p:txBody>
      </p:sp>
      <p:sp>
        <p:nvSpPr>
          <p:cNvPr id="5" name="Footer Placeholder 4"/>
          <p:cNvSpPr>
            <a:spLocks noGrp="1"/>
          </p:cNvSpPr>
          <p:nvPr>
            <p:ph type="ftr" sz="quarter" idx="11"/>
          </p:nvPr>
        </p:nvSpPr>
        <p:spPr>
          <a:xfrm>
            <a:off x="685800" y="381000"/>
            <a:ext cx="6991492" cy="365125"/>
          </a:xfrm>
        </p:spPr>
        <p:txBody>
          <a:bodyPr/>
          <a:lstStyle/>
          <a:p>
            <a:endParaRPr lang="es-CL"/>
          </a:p>
        </p:txBody>
      </p:sp>
      <p:sp>
        <p:nvSpPr>
          <p:cNvPr id="6" name="Slide Number Placeholder 5"/>
          <p:cNvSpPr>
            <a:spLocks noGrp="1"/>
          </p:cNvSpPr>
          <p:nvPr>
            <p:ph type="sldNum" sz="quarter" idx="12"/>
          </p:nvPr>
        </p:nvSpPr>
        <p:spPr>
          <a:xfrm>
            <a:off x="10862452" y="381000"/>
            <a:ext cx="643748" cy="365125"/>
          </a:xfrm>
        </p:spPr>
        <p:txBody>
          <a:bodyPr/>
          <a:lstStyle/>
          <a:p>
            <a:fld id="{2492D5B7-3379-4A87-936B-ED7C551CE478}" type="slidenum">
              <a:rPr lang="es-CL" smtClean="0"/>
              <a:t>‹Nº›</a:t>
            </a:fld>
            <a:endParaRPr lang="es-CL"/>
          </a:p>
        </p:txBody>
      </p:sp>
    </p:spTree>
    <p:extLst>
      <p:ext uri="{BB962C8B-B14F-4D97-AF65-F5344CB8AC3E}">
        <p14:creationId xmlns:p14="http://schemas.microsoft.com/office/powerpoint/2010/main" val="2394254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57D703-25CC-40DF-A8B5-B65942CA7873}" type="datetimeFigureOut">
              <a:rPr lang="es-CL" smtClean="0"/>
              <a:t>15-06-2020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492D5B7-3379-4A87-936B-ED7C551CE478}" type="slidenum">
              <a:rPr lang="es-CL" smtClean="0"/>
              <a:t>‹Nº›</a:t>
            </a:fld>
            <a:endParaRPr lang="es-CL"/>
          </a:p>
        </p:txBody>
      </p:sp>
    </p:spTree>
    <p:extLst>
      <p:ext uri="{BB962C8B-B14F-4D97-AF65-F5344CB8AC3E}">
        <p14:creationId xmlns:p14="http://schemas.microsoft.com/office/powerpoint/2010/main" val="4001811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5B57D703-25CC-40DF-A8B5-B65942CA7873}" type="datetimeFigureOut">
              <a:rPr lang="es-CL" smtClean="0"/>
              <a:t>15-06-2020</a:t>
            </a:fld>
            <a:endParaRPr lang="es-CL"/>
          </a:p>
        </p:txBody>
      </p:sp>
      <p:sp>
        <p:nvSpPr>
          <p:cNvPr id="5" name="Footer Placeholder 4"/>
          <p:cNvSpPr>
            <a:spLocks noGrp="1"/>
          </p:cNvSpPr>
          <p:nvPr>
            <p:ph type="ftr" sz="quarter" idx="11"/>
          </p:nvPr>
        </p:nvSpPr>
        <p:spPr>
          <a:xfrm>
            <a:off x="685800" y="381001"/>
            <a:ext cx="6991492" cy="364065"/>
          </a:xfrm>
        </p:spPr>
        <p:txBody>
          <a:bodyPr/>
          <a:lstStyle/>
          <a:p>
            <a:endParaRPr lang="es-CL"/>
          </a:p>
        </p:txBody>
      </p:sp>
      <p:sp>
        <p:nvSpPr>
          <p:cNvPr id="6" name="Slide Number Placeholder 5"/>
          <p:cNvSpPr>
            <a:spLocks noGrp="1"/>
          </p:cNvSpPr>
          <p:nvPr>
            <p:ph type="sldNum" sz="quarter" idx="12"/>
          </p:nvPr>
        </p:nvSpPr>
        <p:spPr>
          <a:xfrm>
            <a:off x="10862452" y="381000"/>
            <a:ext cx="643748" cy="365125"/>
          </a:xfrm>
        </p:spPr>
        <p:txBody>
          <a:bodyPr/>
          <a:lstStyle/>
          <a:p>
            <a:fld id="{2492D5B7-3379-4A87-936B-ED7C551CE478}" type="slidenum">
              <a:rPr lang="es-CL" smtClean="0"/>
              <a:t>‹Nº›</a:t>
            </a:fld>
            <a:endParaRPr lang="es-CL"/>
          </a:p>
        </p:txBody>
      </p:sp>
    </p:spTree>
    <p:extLst>
      <p:ext uri="{BB962C8B-B14F-4D97-AF65-F5344CB8AC3E}">
        <p14:creationId xmlns:p14="http://schemas.microsoft.com/office/powerpoint/2010/main" val="448538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B57D703-25CC-40DF-A8B5-B65942CA7873}" type="datetimeFigureOut">
              <a:rPr lang="es-CL" smtClean="0"/>
              <a:t>15-06-2020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2492D5B7-3379-4A87-936B-ED7C551CE478}" type="slidenum">
              <a:rPr lang="es-CL" smtClean="0"/>
              <a:t>‹Nº›</a:t>
            </a:fld>
            <a:endParaRPr lang="es-CL"/>
          </a:p>
        </p:txBody>
      </p:sp>
    </p:spTree>
    <p:extLst>
      <p:ext uri="{BB962C8B-B14F-4D97-AF65-F5344CB8AC3E}">
        <p14:creationId xmlns:p14="http://schemas.microsoft.com/office/powerpoint/2010/main" val="4244811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B57D703-25CC-40DF-A8B5-B65942CA7873}" type="datetimeFigureOut">
              <a:rPr lang="es-CL" smtClean="0"/>
              <a:t>15-06-2020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2492D5B7-3379-4A87-936B-ED7C551CE478}" type="slidenum">
              <a:rPr lang="es-CL" smtClean="0"/>
              <a:t>‹Nº›</a:t>
            </a:fld>
            <a:endParaRPr lang="es-CL"/>
          </a:p>
        </p:txBody>
      </p:sp>
    </p:spTree>
    <p:extLst>
      <p:ext uri="{BB962C8B-B14F-4D97-AF65-F5344CB8AC3E}">
        <p14:creationId xmlns:p14="http://schemas.microsoft.com/office/powerpoint/2010/main" val="485625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B57D703-25CC-40DF-A8B5-B65942CA7873}" type="datetimeFigureOut">
              <a:rPr lang="es-CL" smtClean="0"/>
              <a:t>15-06-2020</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2492D5B7-3379-4A87-936B-ED7C551CE478}" type="slidenum">
              <a:rPr lang="es-CL" smtClean="0"/>
              <a:t>‹Nº›</a:t>
            </a:fld>
            <a:endParaRPr lang="es-CL"/>
          </a:p>
        </p:txBody>
      </p:sp>
    </p:spTree>
    <p:extLst>
      <p:ext uri="{BB962C8B-B14F-4D97-AF65-F5344CB8AC3E}">
        <p14:creationId xmlns:p14="http://schemas.microsoft.com/office/powerpoint/2010/main" val="198199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57D703-25CC-40DF-A8B5-B65942CA7873}" type="datetimeFigureOut">
              <a:rPr lang="es-CL" smtClean="0"/>
              <a:t>15-06-2020</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2492D5B7-3379-4A87-936B-ED7C551CE478}" type="slidenum">
              <a:rPr lang="es-CL" smtClean="0"/>
              <a:t>‹Nº›</a:t>
            </a:fld>
            <a:endParaRPr lang="es-CL"/>
          </a:p>
        </p:txBody>
      </p:sp>
    </p:spTree>
    <p:extLst>
      <p:ext uri="{BB962C8B-B14F-4D97-AF65-F5344CB8AC3E}">
        <p14:creationId xmlns:p14="http://schemas.microsoft.com/office/powerpoint/2010/main" val="2534743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5B57D703-25CC-40DF-A8B5-B65942CA7873}" type="datetimeFigureOut">
              <a:rPr lang="es-CL" smtClean="0"/>
              <a:t>15-06-2020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2492D5B7-3379-4A87-936B-ED7C551CE478}" type="slidenum">
              <a:rPr lang="es-CL" smtClean="0"/>
              <a:t>‹Nº›</a:t>
            </a:fld>
            <a:endParaRPr lang="es-CL"/>
          </a:p>
        </p:txBody>
      </p:sp>
    </p:spTree>
    <p:extLst>
      <p:ext uri="{BB962C8B-B14F-4D97-AF65-F5344CB8AC3E}">
        <p14:creationId xmlns:p14="http://schemas.microsoft.com/office/powerpoint/2010/main" val="658383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5B57D703-25CC-40DF-A8B5-B65942CA7873}" type="datetimeFigureOut">
              <a:rPr lang="es-CL" smtClean="0"/>
              <a:t>15-06-2020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2492D5B7-3379-4A87-936B-ED7C551CE478}" type="slidenum">
              <a:rPr lang="es-CL" smtClean="0"/>
              <a:t>‹Nº›</a:t>
            </a:fld>
            <a:endParaRPr lang="es-CL"/>
          </a:p>
        </p:txBody>
      </p:sp>
    </p:spTree>
    <p:extLst>
      <p:ext uri="{BB962C8B-B14F-4D97-AF65-F5344CB8AC3E}">
        <p14:creationId xmlns:p14="http://schemas.microsoft.com/office/powerpoint/2010/main" val="1564466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B57D703-25CC-40DF-A8B5-B65942CA7873}" type="datetimeFigureOut">
              <a:rPr lang="es-CL" smtClean="0"/>
              <a:t>15-06-2020</a:t>
            </a:fld>
            <a:endParaRPr lang="es-CL"/>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492D5B7-3379-4A87-936B-ED7C551CE478}" type="slidenum">
              <a:rPr lang="es-CL" smtClean="0"/>
              <a:t>‹Nº›</a:t>
            </a:fld>
            <a:endParaRPr lang="es-CL"/>
          </a:p>
        </p:txBody>
      </p:sp>
    </p:spTree>
    <p:extLst>
      <p:ext uri="{BB962C8B-B14F-4D97-AF65-F5344CB8AC3E}">
        <p14:creationId xmlns:p14="http://schemas.microsoft.com/office/powerpoint/2010/main" val="128037392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ibertad, libertad, libertad! (…y libertad) | Radio Sefar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873"/>
            <a:ext cx="12192000" cy="714375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p:cNvSpPr txBox="1">
            <a:spLocks/>
          </p:cNvSpPr>
          <p:nvPr/>
        </p:nvSpPr>
        <p:spPr>
          <a:xfrm>
            <a:off x="205596" y="5173596"/>
            <a:ext cx="11940209" cy="182509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es-ES" sz="4800" b="1" dirty="0">
                <a:solidFill>
                  <a:schemeClr val="bg1"/>
                </a:solidFill>
              </a:rPr>
              <a:t>UNIDAD 1:         “LA Libertad como tema literario” </a:t>
            </a:r>
            <a:endParaRPr lang="es-CL" sz="4800" b="1" dirty="0">
              <a:solidFill>
                <a:schemeClr val="bg1"/>
              </a:solidFill>
            </a:endParaRPr>
          </a:p>
        </p:txBody>
      </p:sp>
      <p:sp>
        <p:nvSpPr>
          <p:cNvPr id="7" name="Subtítulo 2"/>
          <p:cNvSpPr txBox="1">
            <a:spLocks/>
          </p:cNvSpPr>
          <p:nvPr/>
        </p:nvSpPr>
        <p:spPr>
          <a:xfrm>
            <a:off x="6447183" y="4346611"/>
            <a:ext cx="5930348" cy="685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CL" b="1" dirty="0"/>
          </a:p>
        </p:txBody>
      </p:sp>
      <p:sp>
        <p:nvSpPr>
          <p:cNvPr id="9" name="Subtítulo 2"/>
          <p:cNvSpPr txBox="1">
            <a:spLocks/>
          </p:cNvSpPr>
          <p:nvPr/>
        </p:nvSpPr>
        <p:spPr>
          <a:xfrm>
            <a:off x="5685182" y="369302"/>
            <a:ext cx="5930348" cy="685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CL" sz="2800" b="1" dirty="0">
                <a:solidFill>
                  <a:schemeClr val="bg1"/>
                </a:solidFill>
              </a:rPr>
              <a:t>LENGUA Y LITERATURA 1° MEDIO B</a:t>
            </a: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144" y="125744"/>
            <a:ext cx="2468030" cy="675452"/>
          </a:xfrm>
          <a:prstGeom prst="rect">
            <a:avLst/>
          </a:prstGeom>
        </p:spPr>
      </p:pic>
    </p:spTree>
    <p:extLst>
      <p:ext uri="{BB962C8B-B14F-4D97-AF65-F5344CB8AC3E}">
        <p14:creationId xmlns:p14="http://schemas.microsoft.com/office/powerpoint/2010/main" val="2484761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13935" y="1378634"/>
            <a:ext cx="10820400" cy="4024125"/>
          </a:xfrm>
        </p:spPr>
        <p:txBody>
          <a:bodyPr>
            <a:normAutofit/>
          </a:bodyPr>
          <a:lstStyle/>
          <a:p>
            <a:r>
              <a:rPr lang="es-CL" sz="4400" b="1" dirty="0"/>
              <a:t>Cuando el narrador está en tercera persona, puede tener distintos grados de conocimiento de la historia que está narrando. </a:t>
            </a:r>
          </a:p>
          <a:p>
            <a:endParaRPr lang="es-CL" sz="4400" b="1" dirty="0"/>
          </a:p>
          <a:p>
            <a:r>
              <a:rPr lang="es-CL" sz="4400" b="1" dirty="0"/>
              <a:t>Sabe TODO o sabe POCO.</a:t>
            </a:r>
          </a:p>
          <a:p>
            <a:endParaRPr lang="es-CL" sz="4400" b="1" dirty="0"/>
          </a:p>
        </p:txBody>
      </p:sp>
    </p:spTree>
    <p:extLst>
      <p:ext uri="{BB962C8B-B14F-4D97-AF65-F5344CB8AC3E}">
        <p14:creationId xmlns:p14="http://schemas.microsoft.com/office/powerpoint/2010/main" val="3062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 </a:t>
            </a:r>
            <a:br>
              <a:rPr lang="es-CL" dirty="0"/>
            </a:br>
            <a:endParaRPr lang="es-CL" dirty="0"/>
          </a:p>
        </p:txBody>
      </p:sp>
      <p:sp>
        <p:nvSpPr>
          <p:cNvPr id="4" name="AutoShape 2" descr="5 formas de escribir en tercera persona - wikiHow"/>
          <p:cNvSpPr>
            <a:spLocks noChangeAspect="1" noChangeArrowheads="1"/>
          </p:cNvSpPr>
          <p:nvPr/>
        </p:nvSpPr>
        <p:spPr bwMode="auto">
          <a:xfrm>
            <a:off x="381000" y="875954"/>
            <a:ext cx="2514600" cy="25146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0" name="Rectángulo 9"/>
          <p:cNvSpPr/>
          <p:nvPr/>
        </p:nvSpPr>
        <p:spPr>
          <a:xfrm>
            <a:off x="7200900" y="2279032"/>
            <a:ext cx="3569805" cy="3477875"/>
          </a:xfrm>
          <a:prstGeom prst="rect">
            <a:avLst/>
          </a:prstGeom>
        </p:spPr>
        <p:txBody>
          <a:bodyPr wrap="square">
            <a:spAutoFit/>
          </a:bodyPr>
          <a:lstStyle/>
          <a:p>
            <a:r>
              <a:rPr lang="es-CL" sz="4400" b="1" dirty="0"/>
              <a:t>PLURAL</a:t>
            </a:r>
          </a:p>
          <a:p>
            <a:r>
              <a:rPr lang="es-CL" sz="4400" dirty="0"/>
              <a:t>Ellos, ellas, los, las, les, se, sí, consigo.</a:t>
            </a:r>
          </a:p>
        </p:txBody>
      </p:sp>
      <p:sp>
        <p:nvSpPr>
          <p:cNvPr id="11" name="Rectángulo 10"/>
          <p:cNvSpPr/>
          <p:nvPr/>
        </p:nvSpPr>
        <p:spPr>
          <a:xfrm>
            <a:off x="702365" y="2279032"/>
            <a:ext cx="3558209" cy="3477875"/>
          </a:xfrm>
          <a:prstGeom prst="rect">
            <a:avLst/>
          </a:prstGeom>
        </p:spPr>
        <p:txBody>
          <a:bodyPr wrap="square">
            <a:spAutoFit/>
          </a:bodyPr>
          <a:lstStyle/>
          <a:p>
            <a:r>
              <a:rPr lang="es-CL" sz="4400" b="1" dirty="0"/>
              <a:t>SINGULAR</a:t>
            </a:r>
          </a:p>
          <a:p>
            <a:r>
              <a:rPr lang="es-CL" sz="4400" dirty="0"/>
              <a:t>Él, lo, le, se, sí, consigo, ella, la, ello, lo.</a:t>
            </a:r>
          </a:p>
        </p:txBody>
      </p:sp>
      <p:sp>
        <p:nvSpPr>
          <p:cNvPr id="12" name="CuadroTexto 11"/>
          <p:cNvSpPr txBox="1"/>
          <p:nvPr/>
        </p:nvSpPr>
        <p:spPr>
          <a:xfrm>
            <a:off x="1638300" y="542742"/>
            <a:ext cx="8825540" cy="1323439"/>
          </a:xfrm>
          <a:prstGeom prst="rect">
            <a:avLst/>
          </a:prstGeom>
          <a:gradFill>
            <a:gsLst>
              <a:gs pos="55500">
                <a:srgbClr val="FEEB4A"/>
              </a:gs>
              <a:gs pos="30000">
                <a:srgbClr val="FE7019"/>
              </a:gs>
              <a:gs pos="0">
                <a:schemeClr val="accent1">
                  <a:lumMod val="5000"/>
                  <a:lumOff val="95000"/>
                </a:schemeClr>
              </a:gs>
              <a:gs pos="74000">
                <a:schemeClr val="accent1">
                  <a:lumMod val="45000"/>
                  <a:lumOff val="55000"/>
                </a:schemeClr>
              </a:gs>
              <a:gs pos="83000">
                <a:srgbClr val="FE7019"/>
              </a:gs>
              <a:gs pos="100000">
                <a:schemeClr val="accent1">
                  <a:lumMod val="30000"/>
                  <a:lumOff val="70000"/>
                </a:schemeClr>
              </a:gs>
            </a:gsLst>
            <a:lin ang="5400000" scaled="1"/>
          </a:gradFill>
        </p:spPr>
        <p:txBody>
          <a:bodyPr wrap="square" rtlCol="0">
            <a:spAutoFit/>
          </a:bodyPr>
          <a:lstStyle/>
          <a:p>
            <a:pPr algn="ctr"/>
            <a:r>
              <a:rPr lang="es-CL" sz="4000" b="1" dirty="0">
                <a:solidFill>
                  <a:schemeClr val="bg1"/>
                </a:solidFill>
              </a:rPr>
              <a:t>PRONOMBRES PERSONALES TERCERA PERSONA</a:t>
            </a:r>
          </a:p>
        </p:txBody>
      </p:sp>
    </p:spTree>
    <p:extLst>
      <p:ext uri="{BB962C8B-B14F-4D97-AF65-F5344CB8AC3E}">
        <p14:creationId xmlns:p14="http://schemas.microsoft.com/office/powerpoint/2010/main" val="3376450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799856" y="205140"/>
            <a:ext cx="7055380" cy="1400530"/>
          </a:xfrm>
        </p:spPr>
        <p:txBody>
          <a:bodyPr/>
          <a:lstStyle/>
          <a:p>
            <a:r>
              <a:rPr lang="es-CL" b="1" dirty="0">
                <a:solidFill>
                  <a:schemeClr val="tx1">
                    <a:lumMod val="85000"/>
                  </a:schemeClr>
                </a:solidFill>
                <a:effectLst>
                  <a:outerShdw blurRad="38100" dist="38100" dir="2700000" algn="tl">
                    <a:srgbClr val="000000">
                      <a:alpha val="43137"/>
                    </a:srgbClr>
                  </a:outerShdw>
                </a:effectLst>
              </a:rPr>
              <a:t>Narrador Omnisciente.-</a:t>
            </a:r>
          </a:p>
        </p:txBody>
      </p:sp>
      <p:sp>
        <p:nvSpPr>
          <p:cNvPr id="3" name="2 Marcador de contenido"/>
          <p:cNvSpPr>
            <a:spLocks noGrp="1"/>
          </p:cNvSpPr>
          <p:nvPr>
            <p:ph idx="1"/>
          </p:nvPr>
        </p:nvSpPr>
        <p:spPr>
          <a:xfrm>
            <a:off x="2571623" y="1600200"/>
            <a:ext cx="9283614" cy="4997152"/>
          </a:xfrm>
        </p:spPr>
        <p:txBody>
          <a:bodyPr>
            <a:noAutofit/>
          </a:bodyPr>
          <a:lstStyle/>
          <a:p>
            <a:pPr algn="just">
              <a:lnSpc>
                <a:spcPct val="100000"/>
              </a:lnSpc>
            </a:pPr>
            <a:r>
              <a:rPr lang="es-CL" sz="3600" b="1" dirty="0">
                <a:effectLst>
                  <a:outerShdw blurRad="38100" dist="38100" dir="2700000" algn="tl">
                    <a:srgbClr val="000000">
                      <a:alpha val="43137"/>
                    </a:srgbClr>
                  </a:outerShdw>
                </a:effectLst>
              </a:rPr>
              <a:t>Conoce </a:t>
            </a:r>
            <a:r>
              <a:rPr lang="es-CL" sz="3600" b="1" u="sng" dirty="0">
                <a:effectLst>
                  <a:outerShdw blurRad="38100" dist="38100" dir="2700000" algn="tl">
                    <a:srgbClr val="000000">
                      <a:alpha val="43137"/>
                    </a:srgbClr>
                  </a:outerShdw>
                </a:effectLst>
              </a:rPr>
              <a:t>todo,</a:t>
            </a:r>
            <a:r>
              <a:rPr lang="es-CL" sz="3600" b="1" dirty="0">
                <a:effectLst>
                  <a:outerShdw blurRad="38100" dist="38100" dir="2700000" algn="tl">
                    <a:srgbClr val="000000">
                      <a:alpha val="43137"/>
                    </a:srgbClr>
                  </a:outerShdw>
                </a:effectLst>
              </a:rPr>
              <a:t> sin excepciones. Sabe la historia y nos cuenta lo que ocurre en el </a:t>
            </a:r>
            <a:r>
              <a:rPr lang="es-CL" sz="3600" b="1" u="sng" dirty="0">
                <a:effectLst>
                  <a:outerShdw blurRad="38100" dist="38100" dir="2700000" algn="tl">
                    <a:srgbClr val="000000">
                      <a:alpha val="43137"/>
                    </a:srgbClr>
                  </a:outerShdw>
                </a:effectLst>
              </a:rPr>
              <a:t>exterior</a:t>
            </a:r>
            <a:r>
              <a:rPr lang="es-CL" sz="3600" b="1" dirty="0">
                <a:effectLst>
                  <a:outerShdw blurRad="38100" dist="38100" dir="2700000" algn="tl">
                    <a:srgbClr val="000000">
                      <a:alpha val="43137"/>
                    </a:srgbClr>
                  </a:outerShdw>
                </a:effectLst>
              </a:rPr>
              <a:t> de los personajes (cómo se mueven, lo que dicen, etc.) y lo que ocurre en su </a:t>
            </a:r>
            <a:r>
              <a:rPr lang="es-CL" sz="3600" b="1" u="sng" dirty="0">
                <a:effectLst>
                  <a:outerShdw blurRad="38100" dist="38100" dir="2700000" algn="tl">
                    <a:srgbClr val="000000">
                      <a:alpha val="43137"/>
                    </a:srgbClr>
                  </a:outerShdw>
                </a:effectLst>
              </a:rPr>
              <a:t>interior</a:t>
            </a:r>
            <a:r>
              <a:rPr lang="es-CL" sz="3600" b="1" dirty="0">
                <a:effectLst>
                  <a:outerShdw blurRad="38100" dist="38100" dir="2700000" algn="tl">
                    <a:srgbClr val="000000">
                      <a:alpha val="43137"/>
                    </a:srgbClr>
                  </a:outerShdw>
                </a:effectLst>
              </a:rPr>
              <a:t>, conociendo lo que piensan y sienten los personajes: sus sensaciones, intenciones, planes, deseos,  sentimientos, etc.</a:t>
            </a:r>
          </a:p>
          <a:p>
            <a:pPr>
              <a:lnSpc>
                <a:spcPct val="100000"/>
              </a:lnSpc>
            </a:pPr>
            <a:endParaRPr lang="es-CL" sz="3600" b="1" dirty="0">
              <a:effectLst>
                <a:outerShdw blurRad="38100" dist="38100" dir="2700000" algn="tl">
                  <a:srgbClr val="000000">
                    <a:alpha val="43137"/>
                  </a:srgbClr>
                </a:outerShdw>
              </a:effectLst>
            </a:endParaRPr>
          </a:p>
          <a:p>
            <a:pPr>
              <a:lnSpc>
                <a:spcPct val="100000"/>
              </a:lnSpc>
            </a:pPr>
            <a:endParaRPr lang="es-CL" sz="3600" b="1" dirty="0">
              <a:effectLst>
                <a:outerShdw blurRad="38100" dist="38100" dir="2700000" algn="tl">
                  <a:srgbClr val="000000">
                    <a:alpha val="43137"/>
                  </a:srgbClr>
                </a:outerShdw>
              </a:effectLst>
            </a:endParaRPr>
          </a:p>
          <a:p>
            <a:pPr>
              <a:lnSpc>
                <a:spcPct val="100000"/>
              </a:lnSpc>
            </a:pPr>
            <a:endParaRPr lang="es-CL" sz="3600" b="1" dirty="0">
              <a:effectLst>
                <a:outerShdw blurRad="38100" dist="38100" dir="2700000" algn="tl">
                  <a:srgbClr val="000000">
                    <a:alpha val="43137"/>
                  </a:srgbClr>
                </a:outerShdw>
              </a:effectLst>
            </a:endParaRPr>
          </a:p>
        </p:txBody>
      </p:sp>
      <p:pic>
        <p:nvPicPr>
          <p:cNvPr id="21506" name="Picture 2" descr="http://sp270.fotolog.com/photo/21/2/10/dark_kreature/1230125933737_f.jpg"/>
          <p:cNvPicPr>
            <a:picLocks noChangeAspect="1" noChangeArrowheads="1"/>
          </p:cNvPicPr>
          <p:nvPr/>
        </p:nvPicPr>
        <p:blipFill>
          <a:blip r:embed="rId2"/>
          <a:srcRect/>
          <a:stretch>
            <a:fillRect/>
          </a:stretch>
        </p:blipFill>
        <p:spPr bwMode="auto">
          <a:xfrm>
            <a:off x="251322" y="656194"/>
            <a:ext cx="2320300" cy="3442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92668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CL" sz="5400" b="1" dirty="0"/>
              <a:t>Ejemplo narrador omnisciente</a:t>
            </a:r>
          </a:p>
        </p:txBody>
      </p:sp>
      <p:sp>
        <p:nvSpPr>
          <p:cNvPr id="3" name="Marcador de contenido 2"/>
          <p:cNvSpPr>
            <a:spLocks noGrp="1"/>
          </p:cNvSpPr>
          <p:nvPr>
            <p:ph idx="1"/>
          </p:nvPr>
        </p:nvSpPr>
        <p:spPr>
          <a:xfrm>
            <a:off x="685800" y="3058959"/>
            <a:ext cx="10820400" cy="2610322"/>
          </a:xfrm>
        </p:spPr>
        <p:txBody>
          <a:bodyPr>
            <a:normAutofit/>
          </a:bodyPr>
          <a:lstStyle/>
          <a:p>
            <a:pPr algn="just"/>
            <a:r>
              <a:rPr lang="es-CL" sz="4000" b="1" dirty="0"/>
              <a:t>Sólo ella estaba en esa habitación, se sentía sola, pero a la vez feliz; por fin descansaba del ruido y movimiento de la casa.</a:t>
            </a:r>
          </a:p>
        </p:txBody>
      </p:sp>
    </p:spTree>
    <p:extLst>
      <p:ext uri="{BB962C8B-B14F-4D97-AF65-F5344CB8AC3E}">
        <p14:creationId xmlns:p14="http://schemas.microsoft.com/office/powerpoint/2010/main" val="2432369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21876" y="286071"/>
            <a:ext cx="8610600" cy="1293028"/>
          </a:xfrm>
        </p:spPr>
        <p:txBody>
          <a:bodyPr>
            <a:noAutofit/>
          </a:bodyPr>
          <a:lstStyle/>
          <a:p>
            <a:r>
              <a:rPr lang="es-CL" sz="4400" b="1" dirty="0"/>
              <a:t>Narrador de conocimiento relativo.-</a:t>
            </a:r>
          </a:p>
        </p:txBody>
      </p:sp>
      <p:sp>
        <p:nvSpPr>
          <p:cNvPr id="3" name="2 Marcador de contenido"/>
          <p:cNvSpPr>
            <a:spLocks noGrp="1"/>
          </p:cNvSpPr>
          <p:nvPr>
            <p:ph idx="1"/>
          </p:nvPr>
        </p:nvSpPr>
        <p:spPr>
          <a:xfrm>
            <a:off x="126609" y="1968520"/>
            <a:ext cx="11632809" cy="4184387"/>
          </a:xfrm>
        </p:spPr>
        <p:txBody>
          <a:bodyPr>
            <a:noAutofit/>
          </a:bodyPr>
          <a:lstStyle/>
          <a:p>
            <a:pPr algn="just"/>
            <a:r>
              <a:rPr lang="es-CL" sz="4000" b="1" dirty="0"/>
              <a:t>Relata lo que acontece, es decir, sólo cuenta lo que puede observar. (muestra lo que ve, como si fuera una cámara de cine).</a:t>
            </a:r>
          </a:p>
          <a:p>
            <a:pPr algn="just"/>
            <a:r>
              <a:rPr lang="es-CL" sz="4000" b="1" dirty="0"/>
              <a:t>Conoce el </a:t>
            </a:r>
            <a:r>
              <a:rPr lang="es-CL" sz="4000" b="1" u="sng" dirty="0"/>
              <a:t>exterior</a:t>
            </a:r>
            <a:r>
              <a:rPr lang="es-CL" sz="4000" b="1" dirty="0"/>
              <a:t> de los personajes, pero no su interior.</a:t>
            </a:r>
          </a:p>
          <a:p>
            <a:pPr algn="just"/>
            <a:r>
              <a:rPr lang="es-CL" sz="4000" b="1" dirty="0"/>
              <a:t>También es llamado narrador: de conocimiento parcial, objetivo, observador.</a:t>
            </a:r>
          </a:p>
          <a:p>
            <a:pPr algn="just"/>
            <a:endParaRPr lang="es-CL" sz="4000" b="1" dirty="0"/>
          </a:p>
        </p:txBody>
      </p:sp>
    </p:spTree>
    <p:extLst>
      <p:ext uri="{BB962C8B-B14F-4D97-AF65-F5344CB8AC3E}">
        <p14:creationId xmlns:p14="http://schemas.microsoft.com/office/powerpoint/2010/main" val="1983721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895600" y="398613"/>
            <a:ext cx="8610600" cy="1293028"/>
          </a:xfrm>
        </p:spPr>
        <p:txBody>
          <a:bodyPr>
            <a:noAutofit/>
          </a:bodyPr>
          <a:lstStyle/>
          <a:p>
            <a:r>
              <a:rPr lang="es-CL" sz="4400" b="1" dirty="0"/>
              <a:t>EJEMPLO NARRADOR DE CONOCIMIENTO RELATIVO</a:t>
            </a:r>
          </a:p>
        </p:txBody>
      </p:sp>
      <p:sp>
        <p:nvSpPr>
          <p:cNvPr id="3" name="Marcador de contenido 2"/>
          <p:cNvSpPr>
            <a:spLocks noGrp="1"/>
          </p:cNvSpPr>
          <p:nvPr>
            <p:ph idx="1"/>
          </p:nvPr>
        </p:nvSpPr>
        <p:spPr>
          <a:xfrm>
            <a:off x="685800" y="2833875"/>
            <a:ext cx="10820400" cy="4024125"/>
          </a:xfrm>
        </p:spPr>
        <p:txBody>
          <a:bodyPr>
            <a:normAutofit/>
          </a:bodyPr>
          <a:lstStyle/>
          <a:p>
            <a:pPr algn="just"/>
            <a:r>
              <a:rPr lang="es-CL" sz="4000" b="1" dirty="0"/>
              <a:t>Llegó a la plaza, revisó su bolso -al parecer buscaba algo-. Luego llegó un joven y la abrazó, así estuvieron un rato, se tomaron de la mano y caminaron por el lugar. </a:t>
            </a:r>
          </a:p>
        </p:txBody>
      </p:sp>
    </p:spTree>
    <p:extLst>
      <p:ext uri="{BB962C8B-B14F-4D97-AF65-F5344CB8AC3E}">
        <p14:creationId xmlns:p14="http://schemas.microsoft.com/office/powerpoint/2010/main" val="1413703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8628" y="506437"/>
            <a:ext cx="9297572" cy="1790115"/>
          </a:xfrm>
        </p:spPr>
        <p:txBody>
          <a:bodyPr>
            <a:normAutofit/>
          </a:bodyPr>
          <a:lstStyle/>
          <a:p>
            <a:r>
              <a:rPr lang="es-CL" b="1" dirty="0"/>
              <a:t>Actividad 1</a:t>
            </a:r>
            <a:r>
              <a:rPr lang="es-CL" dirty="0"/>
              <a:t>:</a:t>
            </a:r>
            <a:br>
              <a:rPr lang="es-CL" dirty="0"/>
            </a:br>
            <a:r>
              <a:rPr lang="es-CL" dirty="0"/>
              <a:t>reconocer el tipo de narrador </a:t>
            </a:r>
            <a:r>
              <a:rPr lang="es-CL" dirty="0" err="1"/>
              <a:t>heterodiegético</a:t>
            </a:r>
            <a:endParaRPr lang="es-CL" dirty="0"/>
          </a:p>
        </p:txBody>
      </p:sp>
      <p:sp>
        <p:nvSpPr>
          <p:cNvPr id="3" name="Marcador de contenido 2"/>
          <p:cNvSpPr>
            <a:spLocks noGrp="1"/>
          </p:cNvSpPr>
          <p:nvPr>
            <p:ph idx="1"/>
          </p:nvPr>
        </p:nvSpPr>
        <p:spPr>
          <a:xfrm>
            <a:off x="685800" y="2596407"/>
            <a:ext cx="10820400" cy="2926080"/>
          </a:xfrm>
        </p:spPr>
        <p:txBody>
          <a:bodyPr/>
          <a:lstStyle/>
          <a:p>
            <a:pPr marL="0" indent="0" algn="just">
              <a:buNone/>
            </a:pPr>
            <a:r>
              <a:rPr lang="es-CL" b="1" dirty="0">
                <a:solidFill>
                  <a:schemeClr val="tx1">
                    <a:lumMod val="85000"/>
                  </a:schemeClr>
                </a:solidFill>
              </a:rPr>
              <a:t>1.-"Juan camina de prisa. De cuando en cuando lleva la mano hacia las zapatillas, aparentemente nuevas, que, atadas por los cordones, cuelgan desde su hombro. Va por la vereda, al costado del río, cuando ve al perro (…)”</a:t>
            </a:r>
          </a:p>
          <a:p>
            <a:pPr marL="0" indent="0" algn="just">
              <a:buNone/>
            </a:pPr>
            <a:endParaRPr lang="es-CL" b="1" dirty="0">
              <a:solidFill>
                <a:schemeClr val="tx1">
                  <a:lumMod val="85000"/>
                </a:schemeClr>
              </a:solidFill>
            </a:endParaRPr>
          </a:p>
          <a:p>
            <a:pPr marL="0" indent="0" algn="just">
              <a:buNone/>
            </a:pPr>
            <a:r>
              <a:rPr lang="es-CL" b="1" dirty="0">
                <a:solidFill>
                  <a:schemeClr val="tx1">
                    <a:lumMod val="85000"/>
                  </a:schemeClr>
                </a:solidFill>
              </a:rPr>
              <a:t>2.- "El hombrecito vestido de gris hacía cada día las mismas cosas. Se levantaba al son del despertador. Al son de la radio, hacía un poco de gimnasia. Tomaba una ducha que siempre la sentía bastante fría...". </a:t>
            </a:r>
          </a:p>
        </p:txBody>
      </p:sp>
    </p:spTree>
    <p:extLst>
      <p:ext uri="{BB962C8B-B14F-4D97-AF65-F5344CB8AC3E}">
        <p14:creationId xmlns:p14="http://schemas.microsoft.com/office/powerpoint/2010/main" val="1677776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05948" y="764373"/>
            <a:ext cx="10300252" cy="2522166"/>
          </a:xfrm>
        </p:spPr>
        <p:txBody>
          <a:bodyPr>
            <a:normAutofit/>
          </a:bodyPr>
          <a:lstStyle/>
          <a:p>
            <a:r>
              <a:rPr lang="es-CL" b="1" dirty="0"/>
              <a:t>ACTIVIDAD 2:</a:t>
            </a:r>
            <a:br>
              <a:rPr lang="es-CL" dirty="0"/>
            </a:br>
            <a:r>
              <a:rPr lang="es-CL" dirty="0"/>
              <a:t>Crear 3 ejemplos para cada tipo de narrador </a:t>
            </a:r>
            <a:r>
              <a:rPr lang="es-CL" dirty="0" err="1"/>
              <a:t>heterodiegético</a:t>
            </a:r>
            <a:endParaRPr lang="es-CL" dirty="0"/>
          </a:p>
        </p:txBody>
      </p:sp>
    </p:spTree>
    <p:extLst>
      <p:ext uri="{BB962C8B-B14F-4D97-AF65-F5344CB8AC3E}">
        <p14:creationId xmlns:p14="http://schemas.microsoft.com/office/powerpoint/2010/main" val="3236394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L" sz="5400" b="1" dirty="0"/>
              <a:t>Objetivo de la clase</a:t>
            </a:r>
          </a:p>
        </p:txBody>
      </p:sp>
      <p:sp>
        <p:nvSpPr>
          <p:cNvPr id="3" name="Marcador de contenido 2"/>
          <p:cNvSpPr>
            <a:spLocks noGrp="1"/>
          </p:cNvSpPr>
          <p:nvPr>
            <p:ph idx="1"/>
          </p:nvPr>
        </p:nvSpPr>
        <p:spPr>
          <a:xfrm>
            <a:off x="897835" y="2724647"/>
            <a:ext cx="10820400" cy="4024125"/>
          </a:xfrm>
        </p:spPr>
        <p:txBody>
          <a:bodyPr>
            <a:normAutofit/>
          </a:bodyPr>
          <a:lstStyle/>
          <a:p>
            <a:r>
              <a:rPr lang="es-CL" sz="6000" b="1" dirty="0"/>
              <a:t>Recordar narradores </a:t>
            </a:r>
            <a:r>
              <a:rPr lang="es-CL" sz="6000" b="1" dirty="0" err="1"/>
              <a:t>heterodiegéticos</a:t>
            </a:r>
            <a:r>
              <a:rPr lang="es-CL" sz="6000" b="1" dirty="0"/>
              <a:t>.</a:t>
            </a:r>
          </a:p>
        </p:txBody>
      </p:sp>
    </p:spTree>
    <p:extLst>
      <p:ext uri="{BB962C8B-B14F-4D97-AF65-F5344CB8AC3E}">
        <p14:creationId xmlns:p14="http://schemas.microsoft.com/office/powerpoint/2010/main" val="2249752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633518" y="1732988"/>
            <a:ext cx="9793356" cy="2028838"/>
          </a:xfrm>
        </p:spPr>
        <p:txBody>
          <a:bodyPr>
            <a:normAutofit/>
          </a:bodyPr>
          <a:lstStyle/>
          <a:p>
            <a:r>
              <a:rPr lang="es-CL" sz="6600" b="1" dirty="0">
                <a:solidFill>
                  <a:schemeClr val="tx1">
                    <a:lumMod val="85000"/>
                  </a:schemeClr>
                </a:solidFill>
              </a:rPr>
              <a:t>Tipos de narradores</a:t>
            </a:r>
          </a:p>
        </p:txBody>
      </p:sp>
      <p:sp>
        <p:nvSpPr>
          <p:cNvPr id="3" name="2 Subtítulo"/>
          <p:cNvSpPr>
            <a:spLocks noGrp="1"/>
          </p:cNvSpPr>
          <p:nvPr>
            <p:ph type="subTitle" idx="1"/>
          </p:nvPr>
        </p:nvSpPr>
        <p:spPr>
          <a:xfrm>
            <a:off x="6530196" y="4190792"/>
            <a:ext cx="6400800" cy="1752600"/>
          </a:xfrm>
        </p:spPr>
        <p:txBody>
          <a:bodyPr>
            <a:normAutofit/>
          </a:bodyPr>
          <a:lstStyle/>
          <a:p>
            <a:r>
              <a:rPr lang="es-CL" b="1" dirty="0"/>
              <a:t>Profesora: Carolina Vega </a:t>
            </a:r>
            <a:r>
              <a:rPr lang="es-CL" b="1" dirty="0" err="1"/>
              <a:t>Antías</a:t>
            </a:r>
            <a:r>
              <a:rPr lang="es-CL" b="1" dirty="0"/>
              <a:t>.</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144" y="125743"/>
            <a:ext cx="3856872" cy="1055551"/>
          </a:xfrm>
          <a:prstGeom prst="rect">
            <a:avLst/>
          </a:prstGeom>
        </p:spPr>
      </p:pic>
      <p:sp>
        <p:nvSpPr>
          <p:cNvPr id="5" name="CuadroTexto 4"/>
          <p:cNvSpPr txBox="1"/>
          <p:nvPr/>
        </p:nvSpPr>
        <p:spPr>
          <a:xfrm>
            <a:off x="4333461" y="6495086"/>
            <a:ext cx="4028661" cy="369332"/>
          </a:xfrm>
          <a:prstGeom prst="rect">
            <a:avLst/>
          </a:prstGeom>
          <a:noFill/>
        </p:spPr>
        <p:txBody>
          <a:bodyPr wrap="square" rtlCol="0">
            <a:spAutoFit/>
          </a:bodyPr>
          <a:lstStyle/>
          <a:p>
            <a:pPr algn="ctr"/>
            <a:r>
              <a:rPr lang="es-CL" b="1" dirty="0">
                <a:effectLst>
                  <a:outerShdw blurRad="38100" dist="38100" dir="2700000" algn="tl">
                    <a:srgbClr val="000000">
                      <a:alpha val="43137"/>
                    </a:srgbClr>
                  </a:outerShdw>
                </a:effectLst>
              </a:rPr>
              <a:t>TEMUCO, JUNIO DE 2020</a:t>
            </a:r>
          </a:p>
        </p:txBody>
      </p:sp>
    </p:spTree>
    <p:extLst>
      <p:ext uri="{BB962C8B-B14F-4D97-AF65-F5344CB8AC3E}">
        <p14:creationId xmlns:p14="http://schemas.microsoft.com/office/powerpoint/2010/main" val="3244976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60786" y="929092"/>
            <a:ext cx="7520609" cy="868346"/>
          </a:xfrm>
        </p:spPr>
        <p:txBody>
          <a:bodyPr>
            <a:noAutofit/>
          </a:bodyPr>
          <a:lstStyle/>
          <a:p>
            <a:r>
              <a:rPr lang="es-CL" sz="7200" b="1" dirty="0">
                <a:effectLst>
                  <a:outerShdw blurRad="38100" dist="38100" dir="2700000" algn="tl">
                    <a:srgbClr val="000000">
                      <a:alpha val="43137"/>
                    </a:srgbClr>
                  </a:outerShdw>
                </a:effectLst>
              </a:rPr>
              <a:t>Narrador</a:t>
            </a:r>
          </a:p>
        </p:txBody>
      </p:sp>
      <p:sp>
        <p:nvSpPr>
          <p:cNvPr id="3" name="2 Marcador de contenido"/>
          <p:cNvSpPr>
            <a:spLocks noGrp="1"/>
          </p:cNvSpPr>
          <p:nvPr>
            <p:ph idx="1"/>
          </p:nvPr>
        </p:nvSpPr>
        <p:spPr>
          <a:xfrm>
            <a:off x="360421" y="2257787"/>
            <a:ext cx="11474766" cy="4063500"/>
          </a:xfrm>
        </p:spPr>
        <p:txBody>
          <a:bodyPr>
            <a:noAutofit/>
          </a:bodyPr>
          <a:lstStyle/>
          <a:p>
            <a:pPr algn="just"/>
            <a:r>
              <a:rPr lang="es-CL" sz="6000" b="1" dirty="0">
                <a:effectLst>
                  <a:outerShdw blurRad="38100" dist="38100" dir="2700000" algn="tl">
                    <a:srgbClr val="000000">
                      <a:alpha val="43137"/>
                    </a:srgbClr>
                  </a:outerShdw>
                </a:effectLst>
              </a:rPr>
              <a:t>Es la voz ficticia, encargada de </a:t>
            </a:r>
            <a:r>
              <a:rPr lang="es-CL" sz="6000" b="1" u="sng" dirty="0">
                <a:effectLst>
                  <a:outerShdw blurRad="38100" dist="38100" dir="2700000" algn="tl">
                    <a:srgbClr val="000000">
                      <a:alpha val="43137"/>
                    </a:srgbClr>
                  </a:outerShdw>
                </a:effectLst>
              </a:rPr>
              <a:t>narrar</a:t>
            </a:r>
            <a:r>
              <a:rPr lang="es-CL" sz="6000" b="1" dirty="0">
                <a:effectLst>
                  <a:outerShdw blurRad="38100" dist="38100" dir="2700000" algn="tl">
                    <a:srgbClr val="000000">
                      <a:alpha val="43137"/>
                    </a:srgbClr>
                  </a:outerShdw>
                </a:effectLst>
              </a:rPr>
              <a:t> o contar las </a:t>
            </a:r>
            <a:r>
              <a:rPr lang="es-CL" sz="6000" b="1" u="sng" dirty="0">
                <a:effectLst>
                  <a:outerShdw blurRad="38100" dist="38100" dir="2700000" algn="tl">
                    <a:srgbClr val="000000">
                      <a:alpha val="43137"/>
                    </a:srgbClr>
                  </a:outerShdw>
                </a:effectLst>
              </a:rPr>
              <a:t>acciones</a:t>
            </a:r>
            <a:r>
              <a:rPr lang="es-CL" sz="6000" b="1" dirty="0">
                <a:effectLst>
                  <a:outerShdw blurRad="38100" dist="38100" dir="2700000" algn="tl">
                    <a:srgbClr val="000000">
                      <a:alpha val="43137"/>
                    </a:srgbClr>
                  </a:outerShdw>
                </a:effectLst>
              </a:rPr>
              <a:t> que realizan los </a:t>
            </a:r>
            <a:r>
              <a:rPr lang="es-CL" sz="6000" b="1" u="sng" dirty="0">
                <a:effectLst>
                  <a:outerShdw blurRad="38100" dist="38100" dir="2700000" algn="tl">
                    <a:srgbClr val="000000">
                      <a:alpha val="43137"/>
                    </a:srgbClr>
                  </a:outerShdw>
                </a:effectLst>
              </a:rPr>
              <a:t>personajes</a:t>
            </a:r>
            <a:r>
              <a:rPr lang="es-CL" sz="6000" b="1" dirty="0">
                <a:effectLst>
                  <a:outerShdw blurRad="38100" dist="38100" dir="2700000" algn="tl">
                    <a:srgbClr val="000000">
                      <a:alpha val="43137"/>
                    </a:srgbClr>
                  </a:outerShdw>
                </a:effectLst>
              </a:rPr>
              <a:t> en los diferentes </a:t>
            </a:r>
            <a:r>
              <a:rPr lang="es-CL" sz="6000" b="1" u="sng" dirty="0">
                <a:effectLst>
                  <a:outerShdw blurRad="38100" dist="38100" dir="2700000" algn="tl">
                    <a:srgbClr val="000000">
                      <a:alpha val="43137"/>
                    </a:srgbClr>
                  </a:outerShdw>
                </a:effectLst>
              </a:rPr>
              <a:t>espacios</a:t>
            </a:r>
            <a:r>
              <a:rPr lang="es-CL" sz="6000" b="1" dirty="0">
                <a:effectLst>
                  <a:outerShdw blurRad="38100" dist="38100" dir="2700000" algn="tl">
                    <a:srgbClr val="000000">
                      <a:alpha val="43137"/>
                    </a:srgbClr>
                  </a:outerShdw>
                </a:effectLst>
              </a:rPr>
              <a:t> de un relato.</a:t>
            </a:r>
          </a:p>
        </p:txBody>
      </p:sp>
      <p:pic>
        <p:nvPicPr>
          <p:cNvPr id="1026" name="Picture 2" descr="Lengua Castellana: El narrad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35" b="99348" l="1287" r="96507"/>
                    </a14:imgEffect>
                  </a14:imgLayer>
                </a14:imgProps>
              </a:ext>
              <a:ext uri="{28A0092B-C50C-407E-A947-70E740481C1C}">
                <a14:useLocalDpi xmlns:a14="http://schemas.microsoft.com/office/drawing/2010/main" val="0"/>
              </a:ext>
            </a:extLst>
          </a:blip>
          <a:srcRect/>
          <a:stretch>
            <a:fillRect/>
          </a:stretch>
        </p:blipFill>
        <p:spPr bwMode="auto">
          <a:xfrm>
            <a:off x="8908263" y="216952"/>
            <a:ext cx="2711278" cy="2292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352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81297" y="1436914"/>
            <a:ext cx="10820400" cy="4024125"/>
          </a:xfrm>
        </p:spPr>
        <p:txBody>
          <a:bodyPr>
            <a:noAutofit/>
          </a:bodyPr>
          <a:lstStyle/>
          <a:p>
            <a:pPr algn="just"/>
            <a:r>
              <a:rPr lang="es-CL" sz="5400" b="1" dirty="0">
                <a:effectLst>
                  <a:outerShdw blurRad="38100" dist="38100" dir="2700000" algn="tl">
                    <a:srgbClr val="000000">
                      <a:alpha val="43137"/>
                    </a:srgbClr>
                  </a:outerShdw>
                </a:effectLst>
              </a:rPr>
              <a:t>Es LA VOZ FICTICIA dentro de la historia, </a:t>
            </a:r>
            <a:r>
              <a:rPr lang="es-CL" sz="5400" b="1" u="sng" dirty="0">
                <a:effectLst>
                  <a:outerShdw blurRad="38100" dist="38100" dir="2700000" algn="tl">
                    <a:srgbClr val="000000">
                      <a:alpha val="43137"/>
                    </a:srgbClr>
                  </a:outerShdw>
                </a:effectLst>
              </a:rPr>
              <a:t>diferente al autor/a,</a:t>
            </a:r>
            <a:r>
              <a:rPr lang="es-CL" sz="5400" b="1" dirty="0">
                <a:effectLst>
                  <a:outerShdw blurRad="38100" dist="38100" dir="2700000" algn="tl">
                    <a:srgbClr val="000000">
                      <a:alpha val="43137"/>
                    </a:srgbClr>
                  </a:outerShdw>
                </a:effectLst>
              </a:rPr>
              <a:t> aunque se narre en primera persona.</a:t>
            </a:r>
          </a:p>
          <a:p>
            <a:pPr algn="just"/>
            <a:r>
              <a:rPr lang="es-CL" sz="5400" b="1" dirty="0">
                <a:effectLst>
                  <a:outerShdw blurRad="38100" dist="38100" dir="2700000" algn="tl">
                    <a:srgbClr val="000000">
                      <a:alpha val="43137"/>
                    </a:srgbClr>
                  </a:outerShdw>
                </a:effectLst>
              </a:rPr>
              <a:t>Existen distintos tipos de narradores.</a:t>
            </a:r>
          </a:p>
          <a:p>
            <a:endParaRPr lang="es-CL" sz="4800" dirty="0"/>
          </a:p>
        </p:txBody>
      </p:sp>
    </p:spTree>
    <p:extLst>
      <p:ext uri="{BB962C8B-B14F-4D97-AF65-F5344CB8AC3E}">
        <p14:creationId xmlns:p14="http://schemas.microsoft.com/office/powerpoint/2010/main" val="3300610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5800" y="1688123"/>
            <a:ext cx="10820400" cy="4024125"/>
          </a:xfrm>
        </p:spPr>
        <p:txBody>
          <a:bodyPr>
            <a:normAutofit/>
          </a:bodyPr>
          <a:lstStyle/>
          <a:p>
            <a:pPr algn="just"/>
            <a:r>
              <a:rPr lang="es-CL" sz="5400" dirty="0"/>
              <a:t>El narrador es </a:t>
            </a:r>
            <a:r>
              <a:rPr lang="es-CL" sz="8800" dirty="0"/>
              <a:t>siempre</a:t>
            </a:r>
            <a:r>
              <a:rPr lang="es-CL" sz="5400" dirty="0"/>
              <a:t> un ser ficticio, quien no interviene en el mundo narrado, sino solamente lo cuenta.</a:t>
            </a:r>
          </a:p>
          <a:p>
            <a:pPr algn="just"/>
            <a:endParaRPr lang="es-CL" sz="5400" dirty="0"/>
          </a:p>
        </p:txBody>
      </p:sp>
    </p:spTree>
    <p:extLst>
      <p:ext uri="{BB962C8B-B14F-4D97-AF65-F5344CB8AC3E}">
        <p14:creationId xmlns:p14="http://schemas.microsoft.com/office/powerpoint/2010/main" val="1970220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68140" y="668329"/>
            <a:ext cx="2839278" cy="1293028"/>
          </a:xfrm>
          <a:solidFill>
            <a:srgbClr val="FE7019"/>
          </a:solidFill>
        </p:spPr>
        <p:txBody>
          <a:bodyPr>
            <a:normAutofit/>
          </a:bodyPr>
          <a:lstStyle/>
          <a:p>
            <a:r>
              <a:rPr lang="es-CL" sz="5000" b="1" dirty="0" err="1"/>
              <a:t>diégesis</a:t>
            </a:r>
            <a:endParaRPr lang="es-CL" sz="5000" b="1" dirty="0"/>
          </a:p>
        </p:txBody>
      </p:sp>
      <p:sp>
        <p:nvSpPr>
          <p:cNvPr id="4" name="Título 1"/>
          <p:cNvSpPr txBox="1">
            <a:spLocks/>
          </p:cNvSpPr>
          <p:nvPr/>
        </p:nvSpPr>
        <p:spPr>
          <a:xfrm>
            <a:off x="645069" y="668329"/>
            <a:ext cx="2293991" cy="1293028"/>
          </a:xfrm>
          <a:prstGeom prst="rect">
            <a:avLst/>
          </a:prstGeom>
          <a:solidFill>
            <a:srgbClr val="FEEB4A"/>
          </a:solidFill>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s-CL" sz="5000" b="1" dirty="0"/>
              <a:t>homo</a:t>
            </a:r>
          </a:p>
        </p:txBody>
      </p:sp>
      <p:sp>
        <p:nvSpPr>
          <p:cNvPr id="5" name="Título 1"/>
          <p:cNvSpPr txBox="1">
            <a:spLocks/>
          </p:cNvSpPr>
          <p:nvPr/>
        </p:nvSpPr>
        <p:spPr>
          <a:xfrm>
            <a:off x="4036944" y="668329"/>
            <a:ext cx="2484782" cy="1293028"/>
          </a:xfrm>
          <a:prstGeom prst="rect">
            <a:avLst/>
          </a:prstGeom>
          <a:solidFill>
            <a:srgbClr val="FEB238"/>
          </a:solidFill>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s-CL" sz="5000" b="1" dirty="0" err="1"/>
              <a:t>hetero</a:t>
            </a:r>
            <a:endParaRPr lang="es-CL" sz="5000" b="1" dirty="0"/>
          </a:p>
        </p:txBody>
      </p:sp>
      <p:sp>
        <p:nvSpPr>
          <p:cNvPr id="6" name="Rectangle 1"/>
          <p:cNvSpPr>
            <a:spLocks noChangeArrowheads="1"/>
          </p:cNvSpPr>
          <p:nvPr/>
        </p:nvSpPr>
        <p:spPr bwMode="auto">
          <a:xfrm>
            <a:off x="3863009" y="2783484"/>
            <a:ext cx="3150705" cy="3170099"/>
          </a:xfrm>
          <a:prstGeom prst="rect">
            <a:avLst/>
          </a:prstGeom>
          <a:solidFill>
            <a:srgbClr val="FEB238"/>
          </a:solidFill>
          <a:ln>
            <a:solidFill>
              <a:schemeClr val="accent1"/>
            </a:solid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indent="-914400"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L" altLang="es-CL" sz="4000" b="1" i="0" u="none" strike="noStrike" cap="none" normalizeH="0" baseline="0" dirty="0">
                <a:ln>
                  <a:noFill/>
                </a:ln>
                <a:solidFill>
                  <a:srgbClr val="000000"/>
                </a:solidFill>
                <a:effectLst/>
                <a:latin typeface="Georgia" panose="02040502050405020303" pitchFamily="18" charset="0"/>
              </a:rPr>
              <a:t>'otro</a:t>
            </a:r>
            <a:r>
              <a:rPr kumimoji="0" lang="es-CL" altLang="es-CL" sz="4000" b="0" i="0" u="none" strike="noStrike" cap="none" normalizeH="0" baseline="0" dirty="0">
                <a:ln>
                  <a:noFill/>
                </a:ln>
                <a:solidFill>
                  <a:srgbClr val="000000"/>
                </a:solidFill>
                <a:effectLst/>
                <a:latin typeface="Georgia" panose="02040502050405020303" pitchFamily="18" charset="0"/>
              </a:rPr>
              <a:t>', </a:t>
            </a:r>
            <a:r>
              <a:rPr kumimoji="0" lang="es-CL" altLang="es-CL" sz="4000" b="1" i="0" u="none" strike="noStrike" cap="none" normalizeH="0" baseline="0" dirty="0">
                <a:ln>
                  <a:noFill/>
                </a:ln>
                <a:solidFill>
                  <a:srgbClr val="000000"/>
                </a:solidFill>
                <a:effectLst/>
                <a:latin typeface="Georgia" panose="02040502050405020303" pitchFamily="18" charset="0"/>
              </a:rPr>
              <a:t>'desigual</a:t>
            </a:r>
            <a:r>
              <a:rPr kumimoji="0" lang="es-CL" altLang="es-CL" sz="4000" b="0" i="0" u="none" strike="noStrike" cap="none" normalizeH="0" baseline="0" dirty="0">
                <a:ln>
                  <a:noFill/>
                </a:ln>
                <a:solidFill>
                  <a:srgbClr val="000000"/>
                </a:solidFill>
                <a:effectLst/>
                <a:latin typeface="Georgia" panose="02040502050405020303" pitchFamily="18" charset="0"/>
              </a:rPr>
              <a:t>', </a:t>
            </a:r>
            <a:r>
              <a:rPr kumimoji="0" lang="es-CL" altLang="es-CL" sz="4000" b="1" i="0" u="none" strike="noStrike" cap="none" normalizeH="0" baseline="0" dirty="0">
                <a:ln>
                  <a:noFill/>
                </a:ln>
                <a:solidFill>
                  <a:srgbClr val="000000"/>
                </a:solidFill>
                <a:effectLst/>
                <a:latin typeface="Georgia" panose="02040502050405020303" pitchFamily="18" charset="0"/>
              </a:rPr>
              <a:t>'diferente</a:t>
            </a:r>
            <a:r>
              <a:rPr kumimoji="0" lang="es-CL" altLang="es-CL" sz="4000" b="0" i="0" u="none" strike="noStrike" cap="none" normalizeH="0" baseline="0" dirty="0">
                <a:ln>
                  <a:noFill/>
                </a:ln>
                <a:solidFill>
                  <a:srgbClr val="000000"/>
                </a:solidFill>
                <a:effectLst/>
                <a:latin typeface="Georgia" panose="02040502050405020303"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lang="es-CL" altLang="es-CL" sz="4000" dirty="0">
                <a:solidFill>
                  <a:srgbClr val="000000"/>
                </a:solidFill>
                <a:latin typeface="Georgia" panose="02040502050405020303" pitchFamily="18" charset="0"/>
              </a:rPr>
              <a:t>Ej. </a:t>
            </a:r>
            <a:r>
              <a:rPr kumimoji="0" lang="es-CL" altLang="es-CL" sz="4000" b="0" i="1" u="none" strike="noStrike" cap="none" normalizeH="0" baseline="0" dirty="0">
                <a:ln>
                  <a:noFill/>
                </a:ln>
                <a:solidFill>
                  <a:srgbClr val="5E0D5E"/>
                </a:solidFill>
                <a:effectLst/>
                <a:latin typeface="Georgia" panose="02040502050405020303" pitchFamily="18" charset="0"/>
              </a:rPr>
              <a:t>Heterogéneo</a:t>
            </a:r>
          </a:p>
        </p:txBody>
      </p:sp>
      <p:sp>
        <p:nvSpPr>
          <p:cNvPr id="7" name="Rectángulo 6"/>
          <p:cNvSpPr/>
          <p:nvPr/>
        </p:nvSpPr>
        <p:spPr>
          <a:xfrm>
            <a:off x="218079" y="2475708"/>
            <a:ext cx="3147973" cy="1938992"/>
          </a:xfrm>
          <a:prstGeom prst="rect">
            <a:avLst/>
          </a:prstGeom>
          <a:solidFill>
            <a:srgbClr val="FEEB4A"/>
          </a:solidFill>
        </p:spPr>
        <p:txBody>
          <a:bodyPr wrap="square">
            <a:spAutoFit/>
          </a:bodyPr>
          <a:lstStyle/>
          <a:p>
            <a:pPr algn="just"/>
            <a:r>
              <a:rPr lang="es-CL" sz="4000" b="1" dirty="0">
                <a:solidFill>
                  <a:srgbClr val="000000"/>
                </a:solidFill>
                <a:latin typeface="Georgia" panose="02040502050405020303" pitchFamily="18" charset="0"/>
              </a:rPr>
              <a:t>'</a:t>
            </a:r>
            <a:r>
              <a:rPr lang="es-CL" sz="4000" b="1" dirty="0">
                <a:latin typeface="Georgia" panose="02040502050405020303" pitchFamily="18" charset="0"/>
              </a:rPr>
              <a:t>igual</a:t>
            </a:r>
            <a:r>
              <a:rPr lang="es-CL" sz="4000" dirty="0">
                <a:solidFill>
                  <a:srgbClr val="000000"/>
                </a:solidFill>
                <a:latin typeface="Georgia" panose="02040502050405020303" pitchFamily="18" charset="0"/>
              </a:rPr>
              <a:t>'. </a:t>
            </a:r>
          </a:p>
          <a:p>
            <a:pPr algn="just"/>
            <a:r>
              <a:rPr lang="es-CL" sz="4000" i="1" dirty="0">
                <a:solidFill>
                  <a:srgbClr val="000000"/>
                </a:solidFill>
                <a:latin typeface="Georgia" panose="02040502050405020303" pitchFamily="18" charset="0"/>
              </a:rPr>
              <a:t>Ej. </a:t>
            </a:r>
          </a:p>
          <a:p>
            <a:pPr algn="just"/>
            <a:r>
              <a:rPr lang="es-CL" sz="4000" i="1" dirty="0">
                <a:solidFill>
                  <a:srgbClr val="5E0D5E"/>
                </a:solidFill>
                <a:latin typeface="Georgia" panose="02040502050405020303" pitchFamily="18" charset="0"/>
              </a:rPr>
              <a:t>Homogéneo</a:t>
            </a:r>
            <a:endParaRPr lang="es-CL" sz="4000" dirty="0">
              <a:latin typeface="Georgia" panose="02040502050405020303" pitchFamily="18" charset="0"/>
            </a:endParaRPr>
          </a:p>
        </p:txBody>
      </p:sp>
      <p:sp>
        <p:nvSpPr>
          <p:cNvPr id="8" name="Rectangle 2"/>
          <p:cNvSpPr>
            <a:spLocks noChangeArrowheads="1"/>
          </p:cNvSpPr>
          <p:nvPr/>
        </p:nvSpPr>
        <p:spPr bwMode="auto">
          <a:xfrm>
            <a:off x="7896637" y="2475708"/>
            <a:ext cx="3982283" cy="3785652"/>
          </a:xfrm>
          <a:prstGeom prst="rect">
            <a:avLst/>
          </a:prstGeom>
          <a:solidFill>
            <a:srgbClr val="FE7019"/>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indent="-914400"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L" altLang="es-CL" sz="4000" b="0" i="0" u="none" strike="noStrike" cap="none" normalizeH="0" baseline="0" dirty="0">
                <a:ln>
                  <a:noFill/>
                </a:ln>
                <a:solidFill>
                  <a:srgbClr val="000000"/>
                </a:solidFill>
                <a:effectLst/>
                <a:latin typeface="Georgia" panose="02040502050405020303" pitchFamily="18" charset="0"/>
              </a:rPr>
              <a:t>En una obra li- </a:t>
            </a:r>
            <a:r>
              <a:rPr kumimoji="0" lang="es-CL" altLang="es-CL" sz="4000" b="0" i="0" u="none" strike="noStrike" cap="none" normalizeH="0" baseline="0" dirty="0" err="1">
                <a:ln>
                  <a:noFill/>
                </a:ln>
                <a:solidFill>
                  <a:srgbClr val="000000"/>
                </a:solidFill>
                <a:effectLst/>
                <a:latin typeface="Georgia" panose="02040502050405020303" pitchFamily="18" charset="0"/>
              </a:rPr>
              <a:t>teraria</a:t>
            </a:r>
            <a:r>
              <a:rPr kumimoji="0" lang="es-CL" altLang="es-CL" sz="4000" b="0" i="0" u="none" strike="noStrike" cap="none" normalizeH="0" baseline="0" dirty="0">
                <a:ln>
                  <a:noFill/>
                </a:ln>
                <a:solidFill>
                  <a:srgbClr val="000000"/>
                </a:solidFill>
                <a:effectLst/>
                <a:latin typeface="Georgia" panose="02040502050405020303" pitchFamily="18" charset="0"/>
              </a:rPr>
              <a:t> o cine-</a:t>
            </a:r>
            <a:r>
              <a:rPr kumimoji="0" lang="es-CL" altLang="es-CL" sz="4000" b="0" i="0" u="none" strike="noStrike" cap="none" normalizeH="0" baseline="0" dirty="0" err="1">
                <a:ln>
                  <a:noFill/>
                </a:ln>
                <a:solidFill>
                  <a:srgbClr val="000000"/>
                </a:solidFill>
                <a:effectLst/>
                <a:latin typeface="Georgia" panose="02040502050405020303" pitchFamily="18" charset="0"/>
              </a:rPr>
              <a:t>matográfica</a:t>
            </a:r>
            <a:r>
              <a:rPr kumimoji="0" lang="es-CL" altLang="es-CL" sz="4000" b="0" i="0" u="none" strike="noStrike" cap="none" normalizeH="0" baseline="0" dirty="0">
                <a:ln>
                  <a:noFill/>
                </a:ln>
                <a:solidFill>
                  <a:srgbClr val="000000"/>
                </a:solidFill>
                <a:effectLst/>
                <a:latin typeface="Georgia" panose="02040502050405020303" pitchFamily="18" charset="0"/>
              </a:rPr>
              <a:t>,</a:t>
            </a:r>
            <a:r>
              <a:rPr lang="es-CL" altLang="es-CL" sz="4000" dirty="0">
                <a:solidFill>
                  <a:srgbClr val="000000"/>
                </a:solidFill>
                <a:latin typeface="Georgia" panose="02040502050405020303" pitchFamily="18" charset="0"/>
              </a:rPr>
              <a:t> de-</a:t>
            </a:r>
            <a:r>
              <a:rPr kumimoji="0" lang="es-CL" altLang="es-CL" sz="4000" b="0" i="0" u="none" strike="noStrike" cap="none" normalizeH="0" baseline="0" dirty="0" err="1">
                <a:ln>
                  <a:noFill/>
                </a:ln>
                <a:solidFill>
                  <a:srgbClr val="000000"/>
                </a:solidFill>
                <a:effectLst/>
                <a:latin typeface="Georgia" panose="02040502050405020303" pitchFamily="18" charset="0"/>
              </a:rPr>
              <a:t>sarrollo</a:t>
            </a:r>
            <a:r>
              <a:rPr kumimoji="0" lang="es-CL" altLang="es-CL" sz="4000" b="0" i="0" u="none" strike="noStrike" cap="none" normalizeH="0" baseline="0" dirty="0">
                <a:ln>
                  <a:noFill/>
                </a:ln>
                <a:solidFill>
                  <a:srgbClr val="000000"/>
                </a:solidFill>
                <a:effectLst/>
                <a:latin typeface="Georgia" panose="02040502050405020303" pitchFamily="18" charset="0"/>
              </a:rPr>
              <a:t> narra-</a:t>
            </a:r>
            <a:r>
              <a:rPr kumimoji="0" lang="es-CL" altLang="es-CL" sz="4000" b="0" i="0" u="none" strike="noStrike" cap="none" normalizeH="0" baseline="0" dirty="0" err="1">
                <a:ln>
                  <a:noFill/>
                </a:ln>
                <a:solidFill>
                  <a:srgbClr val="000000"/>
                </a:solidFill>
                <a:effectLst/>
                <a:latin typeface="Georgia" panose="02040502050405020303" pitchFamily="18" charset="0"/>
              </a:rPr>
              <a:t>tivo</a:t>
            </a:r>
            <a:r>
              <a:rPr kumimoji="0" lang="es-CL" altLang="es-CL" sz="4000" b="0" i="0" u="none" strike="noStrike" cap="none" normalizeH="0" baseline="0" dirty="0">
                <a:ln>
                  <a:noFill/>
                </a:ln>
                <a:solidFill>
                  <a:srgbClr val="000000"/>
                </a:solidFill>
                <a:effectLst/>
                <a:latin typeface="Georgia" panose="02040502050405020303" pitchFamily="18" charset="0"/>
              </a:rPr>
              <a:t> de los</a:t>
            </a:r>
            <a:r>
              <a:rPr kumimoji="0" lang="es-CL" altLang="es-CL" sz="4000" b="0" i="0" u="none" strike="noStrike" cap="none" normalizeH="0" dirty="0">
                <a:ln>
                  <a:noFill/>
                </a:ln>
                <a:solidFill>
                  <a:srgbClr val="000000"/>
                </a:solidFill>
                <a:effectLst/>
                <a:latin typeface="Georgia" panose="02040502050405020303" pitchFamily="18" charset="0"/>
              </a:rPr>
              <a:t> </a:t>
            </a:r>
            <a:r>
              <a:rPr kumimoji="0" lang="es-CL" altLang="es-CL" sz="4000" b="0" i="0" u="none" strike="noStrike" cap="none" normalizeH="0" baseline="0" dirty="0">
                <a:ln>
                  <a:noFill/>
                </a:ln>
                <a:solidFill>
                  <a:srgbClr val="000000"/>
                </a:solidFill>
                <a:effectLst/>
                <a:latin typeface="Georgia" panose="02040502050405020303" pitchFamily="18" charset="0"/>
              </a:rPr>
              <a:t>hechos.</a:t>
            </a:r>
            <a:endParaRPr kumimoji="0" lang="es-CL" altLang="es-CL" sz="4000" b="0" i="0" u="none" strike="noStrike" cap="none" normalizeH="0" baseline="0" dirty="0">
              <a:ln>
                <a:noFill/>
              </a:ln>
              <a:solidFill>
                <a:schemeClr val="tx1"/>
              </a:solidFill>
              <a:effectLst/>
              <a:latin typeface="Georgia" panose="02040502050405020303" pitchFamily="18" charset="0"/>
            </a:endParaRPr>
          </a:p>
        </p:txBody>
      </p:sp>
      <p:sp>
        <p:nvSpPr>
          <p:cNvPr id="9" name="CuadroTexto 8"/>
          <p:cNvSpPr txBox="1"/>
          <p:nvPr/>
        </p:nvSpPr>
        <p:spPr>
          <a:xfrm>
            <a:off x="2939060" y="6467061"/>
            <a:ext cx="5529080" cy="400110"/>
          </a:xfrm>
          <a:prstGeom prst="rect">
            <a:avLst/>
          </a:prstGeom>
          <a:noFill/>
        </p:spPr>
        <p:txBody>
          <a:bodyPr wrap="square" rtlCol="0">
            <a:spAutoFit/>
          </a:bodyPr>
          <a:lstStyle/>
          <a:p>
            <a:pPr algn="ctr"/>
            <a:r>
              <a:rPr lang="es-CL" sz="2000" b="1" i="1" dirty="0">
                <a:effectLst>
                  <a:outerShdw blurRad="38100" dist="38100" dir="2700000" algn="tl">
                    <a:srgbClr val="000000">
                      <a:alpha val="43137"/>
                    </a:srgbClr>
                  </a:outerShdw>
                </a:effectLst>
              </a:rPr>
              <a:t>FUENTE RAE.ES</a:t>
            </a:r>
          </a:p>
        </p:txBody>
      </p:sp>
    </p:spTree>
    <p:extLst>
      <p:ext uri="{BB962C8B-B14F-4D97-AF65-F5344CB8AC3E}">
        <p14:creationId xmlns:p14="http://schemas.microsoft.com/office/powerpoint/2010/main" val="2791068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8710" y="452718"/>
            <a:ext cx="8263754" cy="1680139"/>
          </a:xfrm>
        </p:spPr>
        <p:txBody>
          <a:bodyPr>
            <a:normAutofit/>
          </a:bodyPr>
          <a:lstStyle/>
          <a:p>
            <a:r>
              <a:rPr lang="es-CL" sz="4800" b="1" dirty="0">
                <a:effectLst>
                  <a:outerShdw blurRad="38100" dist="38100" dir="2700000" algn="tl">
                    <a:srgbClr val="000000">
                      <a:alpha val="43137"/>
                    </a:srgbClr>
                  </a:outerShdw>
                </a:effectLst>
              </a:rPr>
              <a:t>RECORDEMOS LOS PRONOMBRES PERSONALES</a:t>
            </a:r>
          </a:p>
        </p:txBody>
      </p:sp>
      <p:sp>
        <p:nvSpPr>
          <p:cNvPr id="3" name="Marcador de contenido 2"/>
          <p:cNvSpPr>
            <a:spLocks noGrp="1"/>
          </p:cNvSpPr>
          <p:nvPr>
            <p:ph idx="1"/>
          </p:nvPr>
        </p:nvSpPr>
        <p:spPr>
          <a:xfrm>
            <a:off x="2186610" y="2409661"/>
            <a:ext cx="2809461" cy="3383777"/>
          </a:xfrm>
          <a:solidFill>
            <a:schemeClr val="accent2">
              <a:lumMod val="60000"/>
              <a:lumOff val="40000"/>
            </a:schemeClr>
          </a:solidFill>
        </p:spPr>
        <p:txBody>
          <a:bodyPr>
            <a:normAutofit/>
          </a:bodyPr>
          <a:lstStyle/>
          <a:p>
            <a:pPr marL="0" indent="0">
              <a:lnSpc>
                <a:spcPct val="100000"/>
              </a:lnSpc>
              <a:buNone/>
            </a:pPr>
            <a:r>
              <a:rPr lang="es-CL" sz="3600" b="1" u="sng" dirty="0">
                <a:effectLst>
                  <a:outerShdw blurRad="38100" dist="38100" dir="2700000" algn="tl">
                    <a:srgbClr val="000000">
                      <a:alpha val="43137"/>
                    </a:srgbClr>
                  </a:outerShdw>
                </a:effectLst>
              </a:rPr>
              <a:t>SINGULAR</a:t>
            </a:r>
          </a:p>
          <a:p>
            <a:pPr marL="0" indent="0">
              <a:lnSpc>
                <a:spcPct val="100000"/>
              </a:lnSpc>
              <a:buNone/>
            </a:pPr>
            <a:r>
              <a:rPr lang="es-CL" sz="3600" b="1" dirty="0">
                <a:effectLst>
                  <a:outerShdw blurRad="38100" dist="38100" dir="2700000" algn="tl">
                    <a:srgbClr val="000000">
                      <a:alpha val="43137"/>
                    </a:srgbClr>
                  </a:outerShdw>
                </a:effectLst>
              </a:rPr>
              <a:t>1° YO</a:t>
            </a:r>
          </a:p>
          <a:p>
            <a:pPr marL="0" indent="0">
              <a:lnSpc>
                <a:spcPct val="100000"/>
              </a:lnSpc>
              <a:buNone/>
            </a:pPr>
            <a:r>
              <a:rPr lang="es-CL" sz="3600" b="1" dirty="0">
                <a:effectLst>
                  <a:outerShdw blurRad="38100" dist="38100" dir="2700000" algn="tl">
                    <a:srgbClr val="000000">
                      <a:alpha val="43137"/>
                    </a:srgbClr>
                  </a:outerShdw>
                </a:effectLst>
              </a:rPr>
              <a:t>2° TÚ</a:t>
            </a:r>
          </a:p>
          <a:p>
            <a:pPr marL="0" indent="0">
              <a:lnSpc>
                <a:spcPct val="100000"/>
              </a:lnSpc>
              <a:buNone/>
            </a:pPr>
            <a:r>
              <a:rPr lang="es-CL" sz="3600" b="1" dirty="0">
                <a:effectLst>
                  <a:outerShdw blurRad="38100" dist="38100" dir="2700000" algn="tl">
                    <a:srgbClr val="000000">
                      <a:alpha val="43137"/>
                    </a:srgbClr>
                  </a:outerShdw>
                </a:effectLst>
              </a:rPr>
              <a:t>3° ÉL/ELLA</a:t>
            </a:r>
          </a:p>
        </p:txBody>
      </p:sp>
      <p:sp>
        <p:nvSpPr>
          <p:cNvPr id="7" name="Marcador de contenido 2"/>
          <p:cNvSpPr txBox="1">
            <a:spLocks/>
          </p:cNvSpPr>
          <p:nvPr/>
        </p:nvSpPr>
        <p:spPr>
          <a:xfrm>
            <a:off x="4996071" y="2425149"/>
            <a:ext cx="6135755" cy="3352802"/>
          </a:xfrm>
          <a:prstGeom prst="rect">
            <a:avLst/>
          </a:prstGeom>
          <a:solidFill>
            <a:schemeClr val="accent2">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s-CL" sz="3600" b="1" u="sng" dirty="0">
                <a:effectLst>
                  <a:outerShdw blurRad="38100" dist="38100" dir="2700000" algn="tl">
                    <a:srgbClr val="000000">
                      <a:alpha val="43137"/>
                    </a:srgbClr>
                  </a:outerShdw>
                </a:effectLst>
              </a:rPr>
              <a:t>PLURAL</a:t>
            </a:r>
          </a:p>
          <a:p>
            <a:pPr marL="0" indent="0">
              <a:lnSpc>
                <a:spcPct val="100000"/>
              </a:lnSpc>
              <a:buFont typeface="Arial" panose="020B0604020202020204" pitchFamily="34" charset="0"/>
              <a:buNone/>
            </a:pPr>
            <a:r>
              <a:rPr lang="es-CL" sz="3600" b="1" dirty="0">
                <a:effectLst>
                  <a:outerShdw blurRad="38100" dist="38100" dir="2700000" algn="tl">
                    <a:srgbClr val="000000">
                      <a:alpha val="43137"/>
                    </a:srgbClr>
                  </a:outerShdw>
                </a:effectLst>
              </a:rPr>
              <a:t>1° NOSOTROS/AS</a:t>
            </a:r>
          </a:p>
          <a:p>
            <a:pPr marL="0" indent="0">
              <a:lnSpc>
                <a:spcPct val="100000"/>
              </a:lnSpc>
              <a:buFont typeface="Arial" panose="020B0604020202020204" pitchFamily="34" charset="0"/>
              <a:buNone/>
            </a:pPr>
            <a:r>
              <a:rPr lang="es-CL" sz="3600" b="1" dirty="0">
                <a:effectLst>
                  <a:outerShdw blurRad="38100" dist="38100" dir="2700000" algn="tl">
                    <a:srgbClr val="000000">
                      <a:alpha val="43137"/>
                    </a:srgbClr>
                  </a:outerShdw>
                </a:effectLst>
              </a:rPr>
              <a:t>2° VOSOTROS/AS-USTEDES</a:t>
            </a:r>
          </a:p>
          <a:p>
            <a:pPr marL="0" indent="0">
              <a:lnSpc>
                <a:spcPct val="100000"/>
              </a:lnSpc>
              <a:buFont typeface="Arial" panose="020B0604020202020204" pitchFamily="34" charset="0"/>
              <a:buNone/>
            </a:pPr>
            <a:r>
              <a:rPr lang="es-CL" sz="3600" b="1" dirty="0">
                <a:effectLst>
                  <a:outerShdw blurRad="38100" dist="38100" dir="2700000" algn="tl">
                    <a:srgbClr val="000000">
                      <a:alpha val="43137"/>
                    </a:srgbClr>
                  </a:outerShdw>
                </a:effectLst>
              </a:rPr>
              <a:t>3° ELLOS/ELLAS</a:t>
            </a:r>
          </a:p>
        </p:txBody>
      </p:sp>
      <p:sp>
        <p:nvSpPr>
          <p:cNvPr id="8" name="Elipse 7"/>
          <p:cNvSpPr/>
          <p:nvPr/>
        </p:nvSpPr>
        <p:spPr>
          <a:xfrm>
            <a:off x="1717166" y="3021495"/>
            <a:ext cx="7996681" cy="82163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redondeado 8"/>
          <p:cNvSpPr/>
          <p:nvPr/>
        </p:nvSpPr>
        <p:spPr>
          <a:xfrm>
            <a:off x="2008710" y="4426226"/>
            <a:ext cx="6512438" cy="702365"/>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CuadroTexto 9"/>
          <p:cNvSpPr txBox="1"/>
          <p:nvPr/>
        </p:nvSpPr>
        <p:spPr>
          <a:xfrm>
            <a:off x="122078" y="3109146"/>
            <a:ext cx="1452123" cy="646331"/>
          </a:xfrm>
          <a:prstGeom prst="rect">
            <a:avLst/>
          </a:prstGeom>
          <a:noFill/>
        </p:spPr>
        <p:txBody>
          <a:bodyPr wrap="square" rtlCol="0">
            <a:spAutoFit/>
          </a:bodyPr>
          <a:lstStyle/>
          <a:p>
            <a:r>
              <a:rPr lang="es-CL" b="1" dirty="0">
                <a:solidFill>
                  <a:schemeClr val="accent1">
                    <a:lumMod val="50000"/>
                  </a:schemeClr>
                </a:solidFill>
                <a:effectLst>
                  <a:outerShdw blurRad="38100" dist="38100" dir="2700000" algn="tl">
                    <a:srgbClr val="000000">
                      <a:alpha val="43137"/>
                    </a:srgbClr>
                  </a:outerShdw>
                </a:effectLst>
              </a:rPr>
              <a:t>1° persona gramatical</a:t>
            </a:r>
          </a:p>
        </p:txBody>
      </p:sp>
      <p:sp>
        <p:nvSpPr>
          <p:cNvPr id="11" name="CuadroTexto 10"/>
          <p:cNvSpPr txBox="1"/>
          <p:nvPr/>
        </p:nvSpPr>
        <p:spPr>
          <a:xfrm>
            <a:off x="265042" y="4482260"/>
            <a:ext cx="1452123" cy="646331"/>
          </a:xfrm>
          <a:prstGeom prst="rect">
            <a:avLst/>
          </a:prstGeom>
          <a:noFill/>
        </p:spPr>
        <p:txBody>
          <a:bodyPr wrap="square" rtlCol="0">
            <a:spAutoFit/>
          </a:bodyPr>
          <a:lstStyle/>
          <a:p>
            <a:r>
              <a:rPr lang="es-CL" b="1" dirty="0">
                <a:solidFill>
                  <a:schemeClr val="accent2">
                    <a:lumMod val="50000"/>
                  </a:schemeClr>
                </a:solidFill>
                <a:effectLst>
                  <a:outerShdw blurRad="38100" dist="38100" dir="2700000" algn="tl">
                    <a:srgbClr val="000000">
                      <a:alpha val="43137"/>
                    </a:srgbClr>
                  </a:outerShdw>
                </a:effectLst>
              </a:rPr>
              <a:t>3° persona gramatical</a:t>
            </a:r>
          </a:p>
        </p:txBody>
      </p:sp>
    </p:spTree>
    <p:extLst>
      <p:ext uri="{BB962C8B-B14F-4D97-AF65-F5344CB8AC3E}">
        <p14:creationId xmlns:p14="http://schemas.microsoft.com/office/powerpoint/2010/main" val="1247632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6852" y="670205"/>
            <a:ext cx="9458265" cy="1400530"/>
          </a:xfrm>
        </p:spPr>
        <p:txBody>
          <a:bodyPr>
            <a:normAutofit/>
          </a:bodyPr>
          <a:lstStyle/>
          <a:p>
            <a:r>
              <a:rPr lang="es-CL" sz="4400" b="1" dirty="0">
                <a:solidFill>
                  <a:schemeClr val="tx1">
                    <a:lumMod val="85000"/>
                  </a:schemeClr>
                </a:solidFill>
                <a:effectLst>
                  <a:outerShdw blurRad="38100" dist="38100" dir="2700000" algn="tl">
                    <a:srgbClr val="000000">
                      <a:alpha val="43137"/>
                    </a:srgbClr>
                  </a:outerShdw>
                </a:effectLst>
              </a:rPr>
              <a:t> NARRADORES HETERODIEGÉTICOS</a:t>
            </a:r>
          </a:p>
        </p:txBody>
      </p:sp>
      <p:sp>
        <p:nvSpPr>
          <p:cNvPr id="3" name="2 Marcador de contenido"/>
          <p:cNvSpPr>
            <a:spLocks noGrp="1"/>
          </p:cNvSpPr>
          <p:nvPr>
            <p:ph idx="1"/>
          </p:nvPr>
        </p:nvSpPr>
        <p:spPr>
          <a:xfrm>
            <a:off x="303764" y="2186773"/>
            <a:ext cx="11443062" cy="3848267"/>
          </a:xfrm>
        </p:spPr>
        <p:txBody>
          <a:bodyPr>
            <a:noAutofit/>
          </a:bodyPr>
          <a:lstStyle/>
          <a:p>
            <a:pPr algn="just"/>
            <a:r>
              <a:rPr lang="es-CL" sz="5400" dirty="0">
                <a:effectLst>
                  <a:outerShdw blurRad="38100" dist="38100" dir="2700000" algn="tl">
                    <a:srgbClr val="000000">
                      <a:alpha val="43137"/>
                    </a:srgbClr>
                  </a:outerShdw>
                </a:effectLst>
              </a:rPr>
              <a:t>Narrador en </a:t>
            </a:r>
            <a:r>
              <a:rPr lang="es-CL" sz="5400" u="sng" dirty="0">
                <a:effectLst>
                  <a:outerShdw blurRad="38100" dist="38100" dir="2700000" algn="tl">
                    <a:srgbClr val="000000">
                      <a:alpha val="43137"/>
                    </a:srgbClr>
                  </a:outerShdw>
                </a:effectLst>
              </a:rPr>
              <a:t>tercera</a:t>
            </a:r>
            <a:r>
              <a:rPr lang="es-CL" sz="5400" dirty="0">
                <a:effectLst>
                  <a:outerShdw blurRad="38100" dist="38100" dir="2700000" algn="tl">
                    <a:srgbClr val="000000">
                      <a:alpha val="43137"/>
                    </a:srgbClr>
                  </a:outerShdw>
                </a:effectLst>
              </a:rPr>
              <a:t> persona.</a:t>
            </a:r>
          </a:p>
          <a:p>
            <a:pPr algn="just"/>
            <a:r>
              <a:rPr lang="es-CL" sz="5400" dirty="0">
                <a:effectLst>
                  <a:outerShdw blurRad="38100" dist="38100" dir="2700000" algn="tl">
                    <a:srgbClr val="000000">
                      <a:alpha val="43137"/>
                    </a:srgbClr>
                  </a:outerShdw>
                </a:effectLst>
              </a:rPr>
              <a:t>Se trata de una </a:t>
            </a:r>
            <a:r>
              <a:rPr lang="es-CL" sz="5400" b="1" dirty="0">
                <a:effectLst>
                  <a:outerShdw blurRad="38100" dist="38100" dir="2700000" algn="tl">
                    <a:srgbClr val="000000">
                      <a:alpha val="43137"/>
                    </a:srgbClr>
                  </a:outerShdw>
                </a:effectLst>
              </a:rPr>
              <a:t>voz</a:t>
            </a:r>
            <a:r>
              <a:rPr lang="es-CL" sz="5400" dirty="0">
                <a:effectLst>
                  <a:outerShdw blurRad="38100" dist="38100" dir="2700000" algn="tl">
                    <a:srgbClr val="000000">
                      <a:alpha val="43137"/>
                    </a:srgbClr>
                  </a:outerShdw>
                </a:effectLst>
              </a:rPr>
              <a:t> está fuera de la historia, es decir, </a:t>
            </a:r>
            <a:r>
              <a:rPr lang="es-CL" sz="5400" b="1" u="sng" dirty="0">
                <a:effectLst>
                  <a:outerShdw blurRad="38100" dist="38100" dir="2700000" algn="tl">
                    <a:srgbClr val="000000">
                      <a:alpha val="43137"/>
                    </a:srgbClr>
                  </a:outerShdw>
                </a:effectLst>
              </a:rPr>
              <a:t>no</a:t>
            </a:r>
            <a:r>
              <a:rPr lang="es-CL" sz="5400" u="sng" dirty="0">
                <a:effectLst>
                  <a:outerShdw blurRad="38100" dist="38100" dir="2700000" algn="tl">
                    <a:srgbClr val="000000">
                      <a:alpha val="43137"/>
                    </a:srgbClr>
                  </a:outerShdw>
                </a:effectLst>
              </a:rPr>
              <a:t> participa. </a:t>
            </a:r>
          </a:p>
        </p:txBody>
      </p:sp>
    </p:spTree>
    <p:extLst>
      <p:ext uri="{BB962C8B-B14F-4D97-AF65-F5344CB8AC3E}">
        <p14:creationId xmlns:p14="http://schemas.microsoft.com/office/powerpoint/2010/main" val="244696667"/>
      </p:ext>
    </p:extLst>
  </p:cSld>
  <p:clrMapOvr>
    <a:masterClrMapping/>
  </p:clrMapOvr>
</p:sld>
</file>

<file path=ppt/theme/theme1.xml><?xml version="1.0" encoding="utf-8"?>
<a:theme xmlns:a="http://schemas.openxmlformats.org/drawingml/2006/main" name="Estela de condensación">
  <a:themeElements>
    <a:clrScheme name="Estela de condensación">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Estela de condensació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Estela de condensación</Template>
  <TotalTime>7207</TotalTime>
  <Words>498</Words>
  <Application>Microsoft Office PowerPoint</Application>
  <PresentationFormat>Panorámica</PresentationFormat>
  <Paragraphs>61</Paragraphs>
  <Slides>17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17</vt:i4>
      </vt:variant>
    </vt:vector>
  </HeadingPairs>
  <TitlesOfParts>
    <vt:vector size="21" baseType="lpstr">
      <vt:lpstr>Arial</vt:lpstr>
      <vt:lpstr>Century Gothic</vt:lpstr>
      <vt:lpstr>Georgia</vt:lpstr>
      <vt:lpstr>Estela de condensación</vt:lpstr>
      <vt:lpstr>Presentación de PowerPoint</vt:lpstr>
      <vt:lpstr>Objetivo de la clase</vt:lpstr>
      <vt:lpstr>Tipos de narradores</vt:lpstr>
      <vt:lpstr>Narrador</vt:lpstr>
      <vt:lpstr>Presentación de PowerPoint</vt:lpstr>
      <vt:lpstr>Presentación de PowerPoint</vt:lpstr>
      <vt:lpstr>diégesis</vt:lpstr>
      <vt:lpstr>RECORDEMOS LOS PRONOMBRES PERSONALES</vt:lpstr>
      <vt:lpstr> NARRADORES HETERODIEGÉTICOS</vt:lpstr>
      <vt:lpstr>Presentación de PowerPoint</vt:lpstr>
      <vt:lpstr>  </vt:lpstr>
      <vt:lpstr>Narrador Omnisciente.-</vt:lpstr>
      <vt:lpstr>Ejemplo narrador omnisciente</vt:lpstr>
      <vt:lpstr>Narrador de conocimiento relativo.-</vt:lpstr>
      <vt:lpstr>EJEMPLO NARRADOR DE CONOCIMIENTO RELATIVO</vt:lpstr>
      <vt:lpstr>Actividad 1: reconocer el tipo de narrador heterodiegético</vt:lpstr>
      <vt:lpstr>ACTIVIDAD 2: Crear 3 ejemplos para cada tipo de narrador heterodiegético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carol</dc:creator>
  <cp:lastModifiedBy>carol</cp:lastModifiedBy>
  <cp:revision>39</cp:revision>
  <dcterms:created xsi:type="dcterms:W3CDTF">2020-05-15T21:24:10Z</dcterms:created>
  <dcterms:modified xsi:type="dcterms:W3CDTF">2020-06-15T22:32:59Z</dcterms:modified>
</cp:coreProperties>
</file>