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58" r:id="rId3"/>
    <p:sldId id="259" r:id="rId4"/>
    <p:sldId id="260" r:id="rId5"/>
    <p:sldId id="266" r:id="rId6"/>
    <p:sldId id="268" r:id="rId7"/>
    <p:sldId id="269" r:id="rId8"/>
    <p:sldId id="267" r:id="rId9"/>
    <p:sldId id="270" r:id="rId10"/>
    <p:sldId id="257" r:id="rId11"/>
    <p:sldId id="271" r:id="rId12"/>
    <p:sldId id="273" r:id="rId13"/>
    <p:sldId id="272" r:id="rId14"/>
    <p:sldId id="261" r:id="rId15"/>
    <p:sldId id="275" r:id="rId16"/>
    <p:sldId id="262" r:id="rId17"/>
    <p:sldId id="276" r:id="rId18"/>
    <p:sldId id="263" r:id="rId19"/>
    <p:sldId id="264" r:id="rId20"/>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E2F6"/>
    <a:srgbClr val="E4EDF4"/>
    <a:srgbClr val="C3D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CL"/>
          </a:p>
        </p:txBody>
      </p:sp>
      <p:sp>
        <p:nvSpPr>
          <p:cNvPr id="4" name="Marcador de fecha 3"/>
          <p:cNvSpPr>
            <a:spLocks noGrp="1"/>
          </p:cNvSpPr>
          <p:nvPr>
            <p:ph type="dt" sz="half" idx="10"/>
          </p:nvPr>
        </p:nvSpPr>
        <p:spPr/>
        <p:txBody>
          <a:bodyPr/>
          <a:lstStyle/>
          <a:p>
            <a:fld id="{71D44E07-C6F9-420E-A8C1-0B7AEEB708B0}" type="datetimeFigureOut">
              <a:rPr lang="es-CL" smtClean="0"/>
              <a:t>10-06-2020</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0156ADF9-E9C6-4263-BF15-57B1AAE1A391}" type="slidenum">
              <a:rPr lang="es-CL" smtClean="0"/>
              <a:t>‹Nº›</a:t>
            </a:fld>
            <a:endParaRPr lang="es-CL"/>
          </a:p>
        </p:txBody>
      </p:sp>
    </p:spTree>
    <p:extLst>
      <p:ext uri="{BB962C8B-B14F-4D97-AF65-F5344CB8AC3E}">
        <p14:creationId xmlns:p14="http://schemas.microsoft.com/office/powerpoint/2010/main" val="3090384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71D44E07-C6F9-420E-A8C1-0B7AEEB708B0}" type="datetimeFigureOut">
              <a:rPr lang="es-CL" smtClean="0"/>
              <a:t>10-06-2020</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0156ADF9-E9C6-4263-BF15-57B1AAE1A391}" type="slidenum">
              <a:rPr lang="es-CL" smtClean="0"/>
              <a:t>‹Nº›</a:t>
            </a:fld>
            <a:endParaRPr lang="es-CL"/>
          </a:p>
        </p:txBody>
      </p:sp>
    </p:spTree>
    <p:extLst>
      <p:ext uri="{BB962C8B-B14F-4D97-AF65-F5344CB8AC3E}">
        <p14:creationId xmlns:p14="http://schemas.microsoft.com/office/powerpoint/2010/main" val="3856643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71D44E07-C6F9-420E-A8C1-0B7AEEB708B0}" type="datetimeFigureOut">
              <a:rPr lang="es-CL" smtClean="0"/>
              <a:t>10-06-2020</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0156ADF9-E9C6-4263-BF15-57B1AAE1A391}" type="slidenum">
              <a:rPr lang="es-CL" smtClean="0"/>
              <a:t>‹Nº›</a:t>
            </a:fld>
            <a:endParaRPr lang="es-CL"/>
          </a:p>
        </p:txBody>
      </p:sp>
    </p:spTree>
    <p:extLst>
      <p:ext uri="{BB962C8B-B14F-4D97-AF65-F5344CB8AC3E}">
        <p14:creationId xmlns:p14="http://schemas.microsoft.com/office/powerpoint/2010/main" val="2409003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71D44E07-C6F9-420E-A8C1-0B7AEEB708B0}" type="datetimeFigureOut">
              <a:rPr lang="es-CL" smtClean="0"/>
              <a:t>10-06-2020</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0156ADF9-E9C6-4263-BF15-57B1AAE1A391}" type="slidenum">
              <a:rPr lang="es-CL" smtClean="0"/>
              <a:t>‹Nº›</a:t>
            </a:fld>
            <a:endParaRPr lang="es-CL"/>
          </a:p>
        </p:txBody>
      </p:sp>
    </p:spTree>
    <p:extLst>
      <p:ext uri="{BB962C8B-B14F-4D97-AF65-F5344CB8AC3E}">
        <p14:creationId xmlns:p14="http://schemas.microsoft.com/office/powerpoint/2010/main" val="1500600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71D44E07-C6F9-420E-A8C1-0B7AEEB708B0}" type="datetimeFigureOut">
              <a:rPr lang="es-CL" smtClean="0"/>
              <a:t>10-06-2020</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0156ADF9-E9C6-4263-BF15-57B1AAE1A391}" type="slidenum">
              <a:rPr lang="es-CL" smtClean="0"/>
              <a:t>‹Nº›</a:t>
            </a:fld>
            <a:endParaRPr lang="es-CL"/>
          </a:p>
        </p:txBody>
      </p:sp>
    </p:spTree>
    <p:extLst>
      <p:ext uri="{BB962C8B-B14F-4D97-AF65-F5344CB8AC3E}">
        <p14:creationId xmlns:p14="http://schemas.microsoft.com/office/powerpoint/2010/main" val="3534597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p:cNvSpPr>
            <a:spLocks noGrp="1"/>
          </p:cNvSpPr>
          <p:nvPr>
            <p:ph type="dt" sz="half" idx="10"/>
          </p:nvPr>
        </p:nvSpPr>
        <p:spPr/>
        <p:txBody>
          <a:bodyPr/>
          <a:lstStyle/>
          <a:p>
            <a:fld id="{71D44E07-C6F9-420E-A8C1-0B7AEEB708B0}" type="datetimeFigureOut">
              <a:rPr lang="es-CL" smtClean="0"/>
              <a:t>10-06-2020</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0156ADF9-E9C6-4263-BF15-57B1AAE1A391}" type="slidenum">
              <a:rPr lang="es-CL" smtClean="0"/>
              <a:t>‹Nº›</a:t>
            </a:fld>
            <a:endParaRPr lang="es-CL"/>
          </a:p>
        </p:txBody>
      </p:sp>
    </p:spTree>
    <p:extLst>
      <p:ext uri="{BB962C8B-B14F-4D97-AF65-F5344CB8AC3E}">
        <p14:creationId xmlns:p14="http://schemas.microsoft.com/office/powerpoint/2010/main" val="2421751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p:cNvSpPr>
            <a:spLocks noGrp="1"/>
          </p:cNvSpPr>
          <p:nvPr>
            <p:ph type="dt" sz="half" idx="10"/>
          </p:nvPr>
        </p:nvSpPr>
        <p:spPr/>
        <p:txBody>
          <a:bodyPr/>
          <a:lstStyle/>
          <a:p>
            <a:fld id="{71D44E07-C6F9-420E-A8C1-0B7AEEB708B0}" type="datetimeFigureOut">
              <a:rPr lang="es-CL" smtClean="0"/>
              <a:t>10-06-2020</a:t>
            </a:fld>
            <a:endParaRPr lang="es-CL"/>
          </a:p>
        </p:txBody>
      </p:sp>
      <p:sp>
        <p:nvSpPr>
          <p:cNvPr id="8" name="Marcador de pie de página 7"/>
          <p:cNvSpPr>
            <a:spLocks noGrp="1"/>
          </p:cNvSpPr>
          <p:nvPr>
            <p:ph type="ftr" sz="quarter" idx="11"/>
          </p:nvPr>
        </p:nvSpPr>
        <p:spPr/>
        <p:txBody>
          <a:bodyPr/>
          <a:lstStyle/>
          <a:p>
            <a:endParaRPr lang="es-CL"/>
          </a:p>
        </p:txBody>
      </p:sp>
      <p:sp>
        <p:nvSpPr>
          <p:cNvPr id="9" name="Marcador de número de diapositiva 8"/>
          <p:cNvSpPr>
            <a:spLocks noGrp="1"/>
          </p:cNvSpPr>
          <p:nvPr>
            <p:ph type="sldNum" sz="quarter" idx="12"/>
          </p:nvPr>
        </p:nvSpPr>
        <p:spPr/>
        <p:txBody>
          <a:bodyPr/>
          <a:lstStyle/>
          <a:p>
            <a:fld id="{0156ADF9-E9C6-4263-BF15-57B1AAE1A391}" type="slidenum">
              <a:rPr lang="es-CL" smtClean="0"/>
              <a:t>‹Nº›</a:t>
            </a:fld>
            <a:endParaRPr lang="es-CL"/>
          </a:p>
        </p:txBody>
      </p:sp>
    </p:spTree>
    <p:extLst>
      <p:ext uri="{BB962C8B-B14F-4D97-AF65-F5344CB8AC3E}">
        <p14:creationId xmlns:p14="http://schemas.microsoft.com/office/powerpoint/2010/main" val="4137614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fecha 2"/>
          <p:cNvSpPr>
            <a:spLocks noGrp="1"/>
          </p:cNvSpPr>
          <p:nvPr>
            <p:ph type="dt" sz="half" idx="10"/>
          </p:nvPr>
        </p:nvSpPr>
        <p:spPr/>
        <p:txBody>
          <a:bodyPr/>
          <a:lstStyle/>
          <a:p>
            <a:fld id="{71D44E07-C6F9-420E-A8C1-0B7AEEB708B0}" type="datetimeFigureOut">
              <a:rPr lang="es-CL" smtClean="0"/>
              <a:t>10-06-2020</a:t>
            </a:fld>
            <a:endParaRPr lang="es-CL"/>
          </a:p>
        </p:txBody>
      </p:sp>
      <p:sp>
        <p:nvSpPr>
          <p:cNvPr id="4" name="Marcador de pie de página 3"/>
          <p:cNvSpPr>
            <a:spLocks noGrp="1"/>
          </p:cNvSpPr>
          <p:nvPr>
            <p:ph type="ftr" sz="quarter" idx="11"/>
          </p:nvPr>
        </p:nvSpPr>
        <p:spPr/>
        <p:txBody>
          <a:bodyPr/>
          <a:lstStyle/>
          <a:p>
            <a:endParaRPr lang="es-CL"/>
          </a:p>
        </p:txBody>
      </p:sp>
      <p:sp>
        <p:nvSpPr>
          <p:cNvPr id="5" name="Marcador de número de diapositiva 4"/>
          <p:cNvSpPr>
            <a:spLocks noGrp="1"/>
          </p:cNvSpPr>
          <p:nvPr>
            <p:ph type="sldNum" sz="quarter" idx="12"/>
          </p:nvPr>
        </p:nvSpPr>
        <p:spPr/>
        <p:txBody>
          <a:bodyPr/>
          <a:lstStyle/>
          <a:p>
            <a:fld id="{0156ADF9-E9C6-4263-BF15-57B1AAE1A391}" type="slidenum">
              <a:rPr lang="es-CL" smtClean="0"/>
              <a:t>‹Nº›</a:t>
            </a:fld>
            <a:endParaRPr lang="es-CL"/>
          </a:p>
        </p:txBody>
      </p:sp>
    </p:spTree>
    <p:extLst>
      <p:ext uri="{BB962C8B-B14F-4D97-AF65-F5344CB8AC3E}">
        <p14:creationId xmlns:p14="http://schemas.microsoft.com/office/powerpoint/2010/main" val="2254508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71D44E07-C6F9-420E-A8C1-0B7AEEB708B0}" type="datetimeFigureOut">
              <a:rPr lang="es-CL" smtClean="0"/>
              <a:t>10-06-2020</a:t>
            </a:fld>
            <a:endParaRPr lang="es-CL"/>
          </a:p>
        </p:txBody>
      </p:sp>
      <p:sp>
        <p:nvSpPr>
          <p:cNvPr id="3" name="Marcador de pie de página 2"/>
          <p:cNvSpPr>
            <a:spLocks noGrp="1"/>
          </p:cNvSpPr>
          <p:nvPr>
            <p:ph type="ftr" sz="quarter" idx="11"/>
          </p:nvPr>
        </p:nvSpPr>
        <p:spPr/>
        <p:txBody>
          <a:bodyPr/>
          <a:lstStyle/>
          <a:p>
            <a:endParaRPr lang="es-CL"/>
          </a:p>
        </p:txBody>
      </p:sp>
      <p:sp>
        <p:nvSpPr>
          <p:cNvPr id="4" name="Marcador de número de diapositiva 3"/>
          <p:cNvSpPr>
            <a:spLocks noGrp="1"/>
          </p:cNvSpPr>
          <p:nvPr>
            <p:ph type="sldNum" sz="quarter" idx="12"/>
          </p:nvPr>
        </p:nvSpPr>
        <p:spPr/>
        <p:txBody>
          <a:bodyPr/>
          <a:lstStyle/>
          <a:p>
            <a:fld id="{0156ADF9-E9C6-4263-BF15-57B1AAE1A391}" type="slidenum">
              <a:rPr lang="es-CL" smtClean="0"/>
              <a:t>‹Nº›</a:t>
            </a:fld>
            <a:endParaRPr lang="es-CL"/>
          </a:p>
        </p:txBody>
      </p:sp>
    </p:spTree>
    <p:extLst>
      <p:ext uri="{BB962C8B-B14F-4D97-AF65-F5344CB8AC3E}">
        <p14:creationId xmlns:p14="http://schemas.microsoft.com/office/powerpoint/2010/main" val="2886494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71D44E07-C6F9-420E-A8C1-0B7AEEB708B0}" type="datetimeFigureOut">
              <a:rPr lang="es-CL" smtClean="0"/>
              <a:t>10-06-2020</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0156ADF9-E9C6-4263-BF15-57B1AAE1A391}" type="slidenum">
              <a:rPr lang="es-CL" smtClean="0"/>
              <a:t>‹Nº›</a:t>
            </a:fld>
            <a:endParaRPr lang="es-CL"/>
          </a:p>
        </p:txBody>
      </p:sp>
    </p:spTree>
    <p:extLst>
      <p:ext uri="{BB962C8B-B14F-4D97-AF65-F5344CB8AC3E}">
        <p14:creationId xmlns:p14="http://schemas.microsoft.com/office/powerpoint/2010/main" val="1586841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71D44E07-C6F9-420E-A8C1-0B7AEEB708B0}" type="datetimeFigureOut">
              <a:rPr lang="es-CL" smtClean="0"/>
              <a:t>10-06-2020</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0156ADF9-E9C6-4263-BF15-57B1AAE1A391}" type="slidenum">
              <a:rPr lang="es-CL" smtClean="0"/>
              <a:t>‹Nº›</a:t>
            </a:fld>
            <a:endParaRPr lang="es-CL"/>
          </a:p>
        </p:txBody>
      </p:sp>
    </p:spTree>
    <p:extLst>
      <p:ext uri="{BB962C8B-B14F-4D97-AF65-F5344CB8AC3E}">
        <p14:creationId xmlns:p14="http://schemas.microsoft.com/office/powerpoint/2010/main" val="1255592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DE2F6"/>
        </a:soli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D44E07-C6F9-420E-A8C1-0B7AEEB708B0}" type="datetimeFigureOut">
              <a:rPr lang="es-CL" smtClean="0"/>
              <a:t>10-06-2020</a:t>
            </a:fld>
            <a:endParaRPr lang="es-C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56ADF9-E9C6-4263-BF15-57B1AAE1A391}" type="slidenum">
              <a:rPr lang="es-CL" smtClean="0"/>
              <a:t>‹Nº›</a:t>
            </a:fld>
            <a:endParaRPr lang="es-CL"/>
          </a:p>
        </p:txBody>
      </p:sp>
    </p:spTree>
    <p:extLst>
      <p:ext uri="{BB962C8B-B14F-4D97-AF65-F5344CB8AC3E}">
        <p14:creationId xmlns:p14="http://schemas.microsoft.com/office/powerpoint/2010/main" val="8268257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es-CL"/>
          </a:p>
        </p:txBody>
      </p:sp>
      <p:sp>
        <p:nvSpPr>
          <p:cNvPr id="3" name="Subtítulo 2"/>
          <p:cNvSpPr>
            <a:spLocks noGrp="1"/>
          </p:cNvSpPr>
          <p:nvPr>
            <p:ph type="subTitle" idx="1"/>
          </p:nvPr>
        </p:nvSpPr>
        <p:spPr/>
        <p:txBody>
          <a:bodyPr/>
          <a:lstStyle/>
          <a:p>
            <a:endParaRPr lang="es-CL"/>
          </a:p>
        </p:txBody>
      </p:sp>
      <p:pic>
        <p:nvPicPr>
          <p:cNvPr id="4" name="Picture 2" descr="Una lista de recursos para periodistas que cubren migración"/>
          <p:cNvPicPr>
            <a:picLocks noChangeAspect="1" noChangeArrowheads="1"/>
          </p:cNvPicPr>
          <p:nvPr/>
        </p:nvPicPr>
        <p:blipFill rotWithShape="1">
          <a:blip r:embed="rId2">
            <a:extLst>
              <a:ext uri="{28A0092B-C50C-407E-A947-70E740481C1C}">
                <a14:useLocalDpi xmlns:a14="http://schemas.microsoft.com/office/drawing/2010/main" val="0"/>
              </a:ext>
            </a:extLst>
          </a:blip>
          <a:srcRect t="7357" r="2391" b="8036"/>
          <a:stretch/>
        </p:blipFill>
        <p:spPr bwMode="auto">
          <a:xfrm>
            <a:off x="0" y="0"/>
            <a:ext cx="12192000" cy="6838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21802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a:srcRect l="47813" t="36653" r="16595" b="20189"/>
          <a:stretch/>
        </p:blipFill>
        <p:spPr>
          <a:xfrm>
            <a:off x="1910556" y="0"/>
            <a:ext cx="4630921" cy="3157076"/>
          </a:xfrm>
          <a:prstGeom prst="rect">
            <a:avLst/>
          </a:prstGeom>
        </p:spPr>
      </p:pic>
      <p:pic>
        <p:nvPicPr>
          <p:cNvPr id="6" name="Imagen 5"/>
          <p:cNvPicPr>
            <a:picLocks noChangeAspect="1"/>
          </p:cNvPicPr>
          <p:nvPr/>
        </p:nvPicPr>
        <p:blipFill rotWithShape="1">
          <a:blip r:embed="rId3">
            <a:extLst>
              <a:ext uri="{BEBA8EAE-BF5A-486C-A8C5-ECC9F3942E4B}">
                <a14:imgProps xmlns:a14="http://schemas.microsoft.com/office/drawing/2010/main">
                  <a14:imgLayer r:embed="rId4">
                    <a14:imgEffect>
                      <a14:backgroundRemoval t="16016" b="76693" l="13104" r="51757">
                        <a14:foregroundMark x1="13616" y1="38672" x2="13763" y2="74740"/>
                      </a14:backgroundRemoval>
                    </a14:imgEffect>
                  </a14:imgLayer>
                </a14:imgProps>
              </a:ext>
            </a:extLst>
          </a:blip>
          <a:srcRect l="12723" t="15625" r="47873" b="23143"/>
          <a:stretch/>
        </p:blipFill>
        <p:spPr>
          <a:xfrm>
            <a:off x="273301" y="1047482"/>
            <a:ext cx="6650756" cy="5810518"/>
          </a:xfrm>
          <a:prstGeom prst="rect">
            <a:avLst/>
          </a:prstGeom>
        </p:spPr>
      </p:pic>
      <p:sp>
        <p:nvSpPr>
          <p:cNvPr id="7" name="CuadroTexto 6"/>
          <p:cNvSpPr txBox="1"/>
          <p:nvPr/>
        </p:nvSpPr>
        <p:spPr>
          <a:xfrm>
            <a:off x="4403188" y="2411846"/>
            <a:ext cx="2138289" cy="584775"/>
          </a:xfrm>
          <a:prstGeom prst="rect">
            <a:avLst/>
          </a:prstGeom>
          <a:noFill/>
        </p:spPr>
        <p:txBody>
          <a:bodyPr wrap="square" rtlCol="0">
            <a:spAutoFit/>
          </a:bodyPr>
          <a:lstStyle/>
          <a:p>
            <a:r>
              <a:rPr lang="es-CL" sz="3200" dirty="0">
                <a:solidFill>
                  <a:schemeClr val="bg1"/>
                </a:solidFill>
                <a:latin typeface="AR CHRISTY" panose="02000000000000000000" pitchFamily="2" charset="0"/>
              </a:rPr>
              <a:t>PÁGINA 152</a:t>
            </a:r>
          </a:p>
        </p:txBody>
      </p:sp>
      <p:sp>
        <p:nvSpPr>
          <p:cNvPr id="9" name="Pergamino vertical 8"/>
          <p:cNvSpPr/>
          <p:nvPr/>
        </p:nvSpPr>
        <p:spPr>
          <a:xfrm rot="21248135">
            <a:off x="6506052" y="554552"/>
            <a:ext cx="5821272" cy="5908431"/>
          </a:xfrm>
          <a:prstGeom prst="verticalScroll">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Rectángulo 9"/>
          <p:cNvSpPr/>
          <p:nvPr/>
        </p:nvSpPr>
        <p:spPr>
          <a:xfrm rot="21285166">
            <a:off x="7348163" y="1439901"/>
            <a:ext cx="4137049" cy="4293483"/>
          </a:xfrm>
          <a:prstGeom prst="rect">
            <a:avLst/>
          </a:prstGeom>
        </p:spPr>
        <p:txBody>
          <a:bodyPr wrap="square">
            <a:spAutoFit/>
          </a:bodyPr>
          <a:lstStyle/>
          <a:p>
            <a:pPr algn="just"/>
            <a:r>
              <a:rPr lang="es-CL" sz="2100" b="1" dirty="0">
                <a:latin typeface="Bookman Old Style" panose="02050604050505020204" pitchFamily="18" charset="0"/>
                <a:cs typeface="Mongolian Baiti" panose="03000500000000000000" pitchFamily="66" charset="0"/>
              </a:rPr>
              <a:t>El término “novela gráfica” aún causa discusión entre los especialistas; sin embargo, se lo emplea para designar a un derivado del cómic, el cual cuenta una historia de cierta extensión combinando texto verbal e ilustración, o solo ilustración, y que tiene una línea narrativa similar a la de una novela literaria tradicional.</a:t>
            </a:r>
          </a:p>
        </p:txBody>
      </p:sp>
    </p:spTree>
    <p:extLst>
      <p:ext uri="{BB962C8B-B14F-4D97-AF65-F5344CB8AC3E}">
        <p14:creationId xmlns:p14="http://schemas.microsoft.com/office/powerpoint/2010/main" val="3598398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25658" y="885630"/>
            <a:ext cx="10515600" cy="5247884"/>
          </a:xfrm>
        </p:spPr>
        <p:txBody>
          <a:bodyPr>
            <a:normAutofit fontScale="90000"/>
          </a:bodyPr>
          <a:lstStyle/>
          <a:p>
            <a:pPr algn="just"/>
            <a:r>
              <a:rPr lang="es-CL" b="1" dirty="0">
                <a:latin typeface="+mn-lt"/>
              </a:rPr>
              <a:t>“Cuando estuve investigando otras historias</a:t>
            </a:r>
            <a:br>
              <a:rPr lang="es-CL" b="1" dirty="0">
                <a:latin typeface="+mn-lt"/>
              </a:rPr>
            </a:br>
            <a:r>
              <a:rPr lang="es-CL" b="1" dirty="0">
                <a:latin typeface="+mn-lt"/>
              </a:rPr>
              <a:t>de emigraciones, empezando por la Australia de posguerra para abarcar luego períodos de emigraciones masivas a los Estados Unidos a principios del siglo veinte, los detalles sobre el día a día fueron los que me parecieron más </a:t>
            </a:r>
            <a:br>
              <a:rPr lang="es-CL" b="1" dirty="0">
                <a:latin typeface="+mn-lt"/>
              </a:rPr>
            </a:br>
            <a:r>
              <a:rPr lang="es-CL" b="1" u="sng" dirty="0">
                <a:latin typeface="+mn-lt"/>
              </a:rPr>
              <a:t>elocuentes</a:t>
            </a:r>
            <a:r>
              <a:rPr lang="es-CL" b="1" dirty="0">
                <a:latin typeface="+mn-lt"/>
              </a:rPr>
              <a:t> y los que me sugirieron experiencias</a:t>
            </a:r>
            <a:br>
              <a:rPr lang="es-CL" b="1" dirty="0">
                <a:latin typeface="+mn-lt"/>
              </a:rPr>
            </a:br>
            <a:r>
              <a:rPr lang="es-CL" b="1" dirty="0">
                <a:latin typeface="+mn-lt"/>
              </a:rPr>
              <a:t>humanas más comunes y universales. </a:t>
            </a:r>
          </a:p>
        </p:txBody>
      </p:sp>
    </p:spTree>
    <p:extLst>
      <p:ext uri="{BB962C8B-B14F-4D97-AF65-F5344CB8AC3E}">
        <p14:creationId xmlns:p14="http://schemas.microsoft.com/office/powerpoint/2010/main" val="3994345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5669915"/>
          </a:xfrm>
        </p:spPr>
        <p:txBody>
          <a:bodyPr>
            <a:noAutofit/>
          </a:bodyPr>
          <a:lstStyle/>
          <a:p>
            <a:pPr algn="just"/>
            <a:r>
              <a:rPr lang="es-CL" sz="4000" b="1" dirty="0">
                <a:latin typeface="+mn-lt"/>
              </a:rPr>
              <a:t>Me recordaron que las migraciones son partes fundamentales de la historia de la humanidad, tanto en la antigüedad como en un pasado más</a:t>
            </a:r>
            <a:br>
              <a:rPr lang="es-CL" sz="4000" b="1" dirty="0">
                <a:latin typeface="+mn-lt"/>
              </a:rPr>
            </a:br>
            <a:r>
              <a:rPr lang="es-CL" sz="4000" b="1" dirty="0">
                <a:latin typeface="+mn-lt"/>
              </a:rPr>
              <a:t>reciente. Seguí </a:t>
            </a:r>
            <a:r>
              <a:rPr lang="es-CL" sz="4000" b="1" u="sng" dirty="0">
                <a:latin typeface="+mn-lt"/>
              </a:rPr>
              <a:t>recopilando</a:t>
            </a:r>
            <a:r>
              <a:rPr lang="es-CL" sz="4000" b="1" dirty="0">
                <a:latin typeface="+mn-lt"/>
              </a:rPr>
              <a:t> anécdotas de amigos que habían nacido en otros países, y de mi  pareja, que procede de Finlandia, y me fijé en </a:t>
            </a:r>
            <a:br>
              <a:rPr lang="es-CL" sz="4000" b="1" dirty="0">
                <a:latin typeface="+mn-lt"/>
              </a:rPr>
            </a:br>
            <a:r>
              <a:rPr lang="es-CL" sz="4000" b="1" dirty="0">
                <a:latin typeface="+mn-lt"/>
              </a:rPr>
              <a:t>las fotografías y documentos antiguos. </a:t>
            </a:r>
          </a:p>
        </p:txBody>
      </p:sp>
    </p:spTree>
    <p:extLst>
      <p:ext uri="{BB962C8B-B14F-4D97-AF65-F5344CB8AC3E}">
        <p14:creationId xmlns:p14="http://schemas.microsoft.com/office/powerpoint/2010/main" val="2857127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67861" y="393896"/>
            <a:ext cx="10515600" cy="5486400"/>
          </a:xfrm>
        </p:spPr>
        <p:txBody>
          <a:bodyPr>
            <a:normAutofit/>
          </a:bodyPr>
          <a:lstStyle/>
          <a:p>
            <a:pPr algn="just"/>
            <a:r>
              <a:rPr lang="es-CL" b="1" dirty="0">
                <a:latin typeface="+mn-lt"/>
              </a:rPr>
              <a:t>Con todo ello me di cuenta de muchos problemas habituales que suelen tener que  afrontar todos los emigrantes, sea cual sea su nacionalidad y su destino: deben lidiar  con las dificultades del idioma,  la añoranza, la pobreza y la pérdida de su estatus social y de sus calificaciones, por no hablar de la separación de las familias”.</a:t>
            </a:r>
          </a:p>
        </p:txBody>
      </p:sp>
      <p:sp>
        <p:nvSpPr>
          <p:cNvPr id="4" name="Rectángulo 3"/>
          <p:cNvSpPr/>
          <p:nvPr/>
        </p:nvSpPr>
        <p:spPr>
          <a:xfrm>
            <a:off x="1960098" y="6136920"/>
            <a:ext cx="8131125" cy="369332"/>
          </a:xfrm>
          <a:prstGeom prst="rect">
            <a:avLst/>
          </a:prstGeom>
        </p:spPr>
        <p:txBody>
          <a:bodyPr wrap="square">
            <a:spAutoFit/>
          </a:bodyPr>
          <a:lstStyle/>
          <a:p>
            <a:r>
              <a:rPr lang="es-CL" dirty="0">
                <a:latin typeface="GillSans-Light"/>
              </a:rPr>
              <a:t>Tan, S. (s/f). Comentarios de </a:t>
            </a:r>
            <a:r>
              <a:rPr lang="es-CL" dirty="0" err="1">
                <a:latin typeface="GillSans-Light"/>
              </a:rPr>
              <a:t>Shaun</a:t>
            </a:r>
            <a:r>
              <a:rPr lang="es-CL" dirty="0">
                <a:latin typeface="GillSans-Light"/>
              </a:rPr>
              <a:t> Tan sobre </a:t>
            </a:r>
            <a:r>
              <a:rPr lang="es-CL" i="1" dirty="0">
                <a:latin typeface="GillSans-LightItalic"/>
              </a:rPr>
              <a:t>Emigrantes</a:t>
            </a:r>
            <a:r>
              <a:rPr lang="es-CL" dirty="0">
                <a:latin typeface="GillSans-Light"/>
              </a:rPr>
              <a:t>. (Fragmento).</a:t>
            </a:r>
            <a:endParaRPr lang="es-CL" dirty="0"/>
          </a:p>
        </p:txBody>
      </p:sp>
    </p:spTree>
    <p:extLst>
      <p:ext uri="{BB962C8B-B14F-4D97-AF65-F5344CB8AC3E}">
        <p14:creationId xmlns:p14="http://schemas.microsoft.com/office/powerpoint/2010/main" val="27848741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sp>
        <p:nvSpPr>
          <p:cNvPr id="3" name="Marcador de contenido 2"/>
          <p:cNvSpPr>
            <a:spLocks noGrp="1"/>
          </p:cNvSpPr>
          <p:nvPr>
            <p:ph idx="1"/>
          </p:nvPr>
        </p:nvSpPr>
        <p:spPr/>
        <p:txBody>
          <a:bodyPr/>
          <a:lstStyle/>
          <a:p>
            <a:endParaRPr lang="es-CL"/>
          </a:p>
        </p:txBody>
      </p:sp>
      <p:pic>
        <p:nvPicPr>
          <p:cNvPr id="4" name="Imagen 3"/>
          <p:cNvPicPr>
            <a:picLocks noChangeAspect="1"/>
          </p:cNvPicPr>
          <p:nvPr/>
        </p:nvPicPr>
        <p:blipFill rotWithShape="1">
          <a:blip r:embed="rId2"/>
          <a:srcRect l="23352" t="19531" r="43874" b="6682"/>
          <a:stretch/>
        </p:blipFill>
        <p:spPr>
          <a:xfrm>
            <a:off x="5986133" y="0"/>
            <a:ext cx="5367667" cy="6794248"/>
          </a:xfrm>
          <a:prstGeom prst="rect">
            <a:avLst/>
          </a:prstGeom>
        </p:spPr>
      </p:pic>
      <p:pic>
        <p:nvPicPr>
          <p:cNvPr id="5" name="Imagen 4"/>
          <p:cNvPicPr>
            <a:picLocks noChangeAspect="1"/>
          </p:cNvPicPr>
          <p:nvPr/>
        </p:nvPicPr>
        <p:blipFill rotWithShape="1">
          <a:blip r:embed="rId3"/>
          <a:srcRect l="44774" t="16586" r="23518" b="9194"/>
          <a:stretch/>
        </p:blipFill>
        <p:spPr>
          <a:xfrm>
            <a:off x="788963" y="18335"/>
            <a:ext cx="5197170" cy="6839665"/>
          </a:xfrm>
          <a:prstGeom prst="rect">
            <a:avLst/>
          </a:prstGeom>
        </p:spPr>
      </p:pic>
    </p:spTree>
    <p:extLst>
      <p:ext uri="{BB962C8B-B14F-4D97-AF65-F5344CB8AC3E}">
        <p14:creationId xmlns:p14="http://schemas.microsoft.com/office/powerpoint/2010/main" val="31125027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4558567"/>
          </a:xfrm>
        </p:spPr>
        <p:txBody>
          <a:bodyPr>
            <a:normAutofit/>
          </a:bodyPr>
          <a:lstStyle/>
          <a:p>
            <a:pPr algn="just"/>
            <a:r>
              <a:rPr lang="es-CL" dirty="0"/>
              <a:t>1.- ¿CÓMO INTERPRETAN LA IMAGEN DE LA DIAPOSITIVA ANTERIOR?. ¿POR QUÉ?</a:t>
            </a:r>
            <a:br>
              <a:rPr lang="es-CL" dirty="0"/>
            </a:br>
            <a:br>
              <a:rPr lang="es-CL" dirty="0"/>
            </a:br>
            <a:r>
              <a:rPr lang="es-CL" dirty="0"/>
              <a:t>2.- ¿QUÉ ELEMENTOS HAN LLAMADO SU ATENCIÓN?</a:t>
            </a:r>
          </a:p>
        </p:txBody>
      </p:sp>
    </p:spTree>
    <p:extLst>
      <p:ext uri="{BB962C8B-B14F-4D97-AF65-F5344CB8AC3E}">
        <p14:creationId xmlns:p14="http://schemas.microsoft.com/office/powerpoint/2010/main" val="416597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sp>
        <p:nvSpPr>
          <p:cNvPr id="3" name="Marcador de contenido 2"/>
          <p:cNvSpPr>
            <a:spLocks noGrp="1"/>
          </p:cNvSpPr>
          <p:nvPr>
            <p:ph idx="1"/>
          </p:nvPr>
        </p:nvSpPr>
        <p:spPr/>
        <p:txBody>
          <a:bodyPr/>
          <a:lstStyle/>
          <a:p>
            <a:endParaRPr lang="es-CL"/>
          </a:p>
        </p:txBody>
      </p:sp>
      <p:pic>
        <p:nvPicPr>
          <p:cNvPr id="4" name="Imagen 3"/>
          <p:cNvPicPr>
            <a:picLocks noChangeAspect="1"/>
          </p:cNvPicPr>
          <p:nvPr/>
        </p:nvPicPr>
        <p:blipFill rotWithShape="1">
          <a:blip r:embed="rId2"/>
          <a:srcRect l="42680" t="20833" r="29709" b="12435"/>
          <a:stretch/>
        </p:blipFill>
        <p:spPr>
          <a:xfrm>
            <a:off x="3205421" y="-198783"/>
            <a:ext cx="4931414" cy="6700835"/>
          </a:xfrm>
          <a:prstGeom prst="rect">
            <a:avLst/>
          </a:prstGeom>
        </p:spPr>
      </p:pic>
    </p:spTree>
    <p:extLst>
      <p:ext uri="{BB962C8B-B14F-4D97-AF65-F5344CB8AC3E}">
        <p14:creationId xmlns:p14="http://schemas.microsoft.com/office/powerpoint/2010/main" val="2719228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9387" y="1954774"/>
            <a:ext cx="10837985" cy="2954850"/>
          </a:xfrm>
        </p:spPr>
        <p:txBody>
          <a:bodyPr>
            <a:normAutofit fontScale="90000"/>
          </a:bodyPr>
          <a:lstStyle/>
          <a:p>
            <a:pPr algn="ctr"/>
            <a:r>
              <a:rPr lang="es-CL" dirty="0"/>
              <a:t>3.- DESCRIBAN LO QUE VIERON EN LA DIAPOSITIVA ANTERIOR. </a:t>
            </a:r>
            <a:br>
              <a:rPr lang="es-CL" dirty="0"/>
            </a:br>
            <a:br>
              <a:rPr lang="es-CL" dirty="0"/>
            </a:br>
            <a:r>
              <a:rPr lang="es-CL" dirty="0"/>
              <a:t>4.- ¿CUÁL ES EL ESTADO ANÍMICO DE LOS PERSONAJES?. ¿PORQUÉ?</a:t>
            </a:r>
            <a:br>
              <a:rPr lang="es-CL" dirty="0"/>
            </a:br>
            <a:endParaRPr lang="es-CL" dirty="0"/>
          </a:p>
        </p:txBody>
      </p:sp>
    </p:spTree>
    <p:extLst>
      <p:ext uri="{BB962C8B-B14F-4D97-AF65-F5344CB8AC3E}">
        <p14:creationId xmlns:p14="http://schemas.microsoft.com/office/powerpoint/2010/main" val="40197720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sp>
        <p:nvSpPr>
          <p:cNvPr id="3" name="Marcador de contenido 2"/>
          <p:cNvSpPr>
            <a:spLocks noGrp="1"/>
          </p:cNvSpPr>
          <p:nvPr>
            <p:ph idx="1"/>
          </p:nvPr>
        </p:nvSpPr>
        <p:spPr/>
        <p:txBody>
          <a:bodyPr/>
          <a:lstStyle/>
          <a:p>
            <a:endParaRPr lang="es-CL"/>
          </a:p>
        </p:txBody>
      </p:sp>
      <p:pic>
        <p:nvPicPr>
          <p:cNvPr id="4" name="Imagen 3"/>
          <p:cNvPicPr>
            <a:picLocks noChangeAspect="1"/>
          </p:cNvPicPr>
          <p:nvPr/>
        </p:nvPicPr>
        <p:blipFill rotWithShape="1">
          <a:blip r:embed="rId2"/>
          <a:srcRect l="26867" t="23698" r="44846" b="8221"/>
          <a:stretch/>
        </p:blipFill>
        <p:spPr>
          <a:xfrm rot="21370437">
            <a:off x="3359540" y="-86305"/>
            <a:ext cx="5145553" cy="6962761"/>
          </a:xfrm>
          <a:prstGeom prst="rect">
            <a:avLst/>
          </a:prstGeom>
        </p:spPr>
      </p:pic>
    </p:spTree>
    <p:extLst>
      <p:ext uri="{BB962C8B-B14F-4D97-AF65-F5344CB8AC3E}">
        <p14:creationId xmlns:p14="http://schemas.microsoft.com/office/powerpoint/2010/main" val="3011738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19554" y="1265457"/>
            <a:ext cx="10515600" cy="4022160"/>
          </a:xfrm>
        </p:spPr>
        <p:txBody>
          <a:bodyPr>
            <a:normAutofit fontScale="90000"/>
          </a:bodyPr>
          <a:lstStyle/>
          <a:p>
            <a:r>
              <a:rPr lang="es-CL" dirty="0"/>
              <a:t>5.- DESCRIBAN LO QUE VEN EN LA IMAGEN ANTERIOR.</a:t>
            </a:r>
            <a:br>
              <a:rPr lang="es-CL" dirty="0"/>
            </a:br>
            <a:br>
              <a:rPr lang="es-CL" dirty="0"/>
            </a:br>
            <a:r>
              <a:rPr lang="es-CL" dirty="0"/>
              <a:t>6.- REDACTEN UN TEXTO EN EL QUE CUENTEN UNA HISTORIA BASADA EN LAS IMÁGENES DE LA NOVELA GRÁFICA DE SHAUN TAN.</a:t>
            </a:r>
            <a:br>
              <a:rPr lang="es-CL" dirty="0"/>
            </a:br>
            <a:br>
              <a:rPr lang="es-CL" dirty="0"/>
            </a:br>
            <a:br>
              <a:rPr lang="es-CL" dirty="0"/>
            </a:br>
            <a:endParaRPr lang="es-CL" dirty="0"/>
          </a:p>
        </p:txBody>
      </p:sp>
    </p:spTree>
    <p:extLst>
      <p:ext uri="{BB962C8B-B14F-4D97-AF65-F5344CB8AC3E}">
        <p14:creationId xmlns:p14="http://schemas.microsoft.com/office/powerpoint/2010/main" val="1040826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pic>
        <p:nvPicPr>
          <p:cNvPr id="1026" name="Picture 2" descr="Una lista de recursos para periodistas que cubren migración"/>
          <p:cNvPicPr>
            <a:picLocks noChangeAspect="1" noChangeArrowheads="1"/>
          </p:cNvPicPr>
          <p:nvPr/>
        </p:nvPicPr>
        <p:blipFill rotWithShape="1">
          <a:blip r:embed="rId2">
            <a:extLst>
              <a:ext uri="{28A0092B-C50C-407E-A947-70E740481C1C}">
                <a14:useLocalDpi xmlns:a14="http://schemas.microsoft.com/office/drawing/2010/main" val="0"/>
              </a:ext>
            </a:extLst>
          </a:blip>
          <a:srcRect t="7357" r="2391" b="8036"/>
          <a:stretch/>
        </p:blipFill>
        <p:spPr bwMode="auto">
          <a:xfrm>
            <a:off x="0" y="0"/>
            <a:ext cx="12192000" cy="6838122"/>
          </a:xfrm>
          <a:prstGeom prst="rect">
            <a:avLst/>
          </a:prstGeom>
          <a:noFill/>
          <a:extLst>
            <a:ext uri="{909E8E84-426E-40DD-AFC4-6F175D3DCCD1}">
              <a14:hiddenFill xmlns:a14="http://schemas.microsoft.com/office/drawing/2010/main">
                <a:solidFill>
                  <a:srgbClr val="FFFFFF"/>
                </a:solidFill>
              </a14:hiddenFill>
            </a:ext>
          </a:extLst>
        </p:spPr>
      </p:pic>
      <p:pic>
        <p:nvPicPr>
          <p:cNvPr id="7" name="Marcador de contenido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348" y="304869"/>
            <a:ext cx="3563609" cy="975291"/>
          </a:xfrm>
          <a:prstGeom prst="rect">
            <a:avLst/>
          </a:prstGeom>
        </p:spPr>
      </p:pic>
      <p:sp>
        <p:nvSpPr>
          <p:cNvPr id="8" name="Título 1"/>
          <p:cNvSpPr txBox="1">
            <a:spLocks/>
          </p:cNvSpPr>
          <p:nvPr/>
        </p:nvSpPr>
        <p:spPr>
          <a:xfrm>
            <a:off x="1055878" y="2991093"/>
            <a:ext cx="10865612"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L" b="1" dirty="0">
                <a:solidFill>
                  <a:schemeClr val="bg1"/>
                </a:solidFill>
                <a:effectLst>
                  <a:outerShdw blurRad="38100" dist="38100" dir="2700000" algn="tl">
                    <a:srgbClr val="000000">
                      <a:alpha val="43137"/>
                    </a:srgbClr>
                  </a:outerShdw>
                </a:effectLst>
                <a:latin typeface="Copperplate Gothic Bold" panose="020E0705020206020404" pitchFamily="34" charset="0"/>
              </a:rPr>
              <a:t>UNIDAD 1: “Sobre ausencia: exilio, migración e identidad”</a:t>
            </a:r>
          </a:p>
        </p:txBody>
      </p:sp>
      <p:sp>
        <p:nvSpPr>
          <p:cNvPr id="6" name="CuadroTexto 5"/>
          <p:cNvSpPr txBox="1"/>
          <p:nvPr/>
        </p:nvSpPr>
        <p:spPr>
          <a:xfrm>
            <a:off x="6488684" y="365125"/>
            <a:ext cx="4377690" cy="461665"/>
          </a:xfrm>
          <a:prstGeom prst="rect">
            <a:avLst/>
          </a:prstGeom>
          <a:noFill/>
        </p:spPr>
        <p:txBody>
          <a:bodyPr wrap="square" rtlCol="0">
            <a:spAutoFit/>
          </a:bodyPr>
          <a:lstStyle/>
          <a:p>
            <a:r>
              <a:rPr lang="es-CL" sz="2400" b="1" dirty="0">
                <a:solidFill>
                  <a:schemeClr val="bg1"/>
                </a:solidFill>
                <a:effectLst>
                  <a:outerShdw blurRad="38100" dist="38100" dir="2700000" algn="tl">
                    <a:srgbClr val="000000">
                      <a:alpha val="43137"/>
                    </a:srgbClr>
                  </a:outerShdw>
                </a:effectLst>
              </a:rPr>
              <a:t>LENGUA Y LITERATURA 2° MEDIO</a:t>
            </a:r>
          </a:p>
        </p:txBody>
      </p:sp>
      <p:sp>
        <p:nvSpPr>
          <p:cNvPr id="10" name="CuadroTexto 9"/>
          <p:cNvSpPr txBox="1"/>
          <p:nvPr/>
        </p:nvSpPr>
        <p:spPr>
          <a:xfrm>
            <a:off x="6206490" y="6186805"/>
            <a:ext cx="5429504" cy="461665"/>
          </a:xfrm>
          <a:prstGeom prst="rect">
            <a:avLst/>
          </a:prstGeom>
          <a:noFill/>
        </p:spPr>
        <p:txBody>
          <a:bodyPr wrap="square" rtlCol="0">
            <a:spAutoFit/>
          </a:bodyPr>
          <a:lstStyle/>
          <a:p>
            <a:r>
              <a:rPr lang="es-CL" sz="2400" b="1" dirty="0">
                <a:solidFill>
                  <a:schemeClr val="bg1"/>
                </a:solidFill>
                <a:effectLst>
                  <a:outerShdw blurRad="38100" dist="38100" dir="2700000" algn="tl">
                    <a:srgbClr val="000000">
                      <a:alpha val="43137"/>
                    </a:srgbClr>
                  </a:outerShdw>
                </a:effectLst>
              </a:rPr>
              <a:t>PROFESORA: CAROLINA VEGA ANTÍAS</a:t>
            </a:r>
          </a:p>
        </p:txBody>
      </p:sp>
    </p:spTree>
    <p:extLst>
      <p:ext uri="{BB962C8B-B14F-4D97-AF65-F5344CB8AC3E}">
        <p14:creationId xmlns:p14="http://schemas.microsoft.com/office/powerpoint/2010/main" val="3967668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b="1" dirty="0"/>
              <a:t>OBJETIVO DE LA CLASE (OA 08):</a:t>
            </a:r>
          </a:p>
        </p:txBody>
      </p:sp>
      <p:sp>
        <p:nvSpPr>
          <p:cNvPr id="3" name="Marcador de contenido 2"/>
          <p:cNvSpPr>
            <a:spLocks noGrp="1"/>
          </p:cNvSpPr>
          <p:nvPr>
            <p:ph idx="1"/>
          </p:nvPr>
        </p:nvSpPr>
        <p:spPr/>
        <p:txBody>
          <a:bodyPr>
            <a:normAutofit/>
          </a:bodyPr>
          <a:lstStyle/>
          <a:p>
            <a:r>
              <a:rPr lang="es-CL" sz="6000" dirty="0"/>
              <a:t>Interpretar un texto literario.</a:t>
            </a:r>
          </a:p>
          <a:p>
            <a:endParaRPr lang="es-CL" sz="6000" dirty="0"/>
          </a:p>
        </p:txBody>
      </p:sp>
      <p:sp>
        <p:nvSpPr>
          <p:cNvPr id="4" name="Título 1"/>
          <p:cNvSpPr txBox="1">
            <a:spLocks/>
          </p:cNvSpPr>
          <p:nvPr/>
        </p:nvSpPr>
        <p:spPr>
          <a:xfrm>
            <a:off x="838200" y="437207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L" b="1" dirty="0"/>
              <a:t>MATERIALES: Cuaderno de la asignatura, lápices, texto del estudiante.</a:t>
            </a:r>
          </a:p>
        </p:txBody>
      </p:sp>
    </p:spTree>
    <p:extLst>
      <p:ext uri="{BB962C8B-B14F-4D97-AF65-F5344CB8AC3E}">
        <p14:creationId xmlns:p14="http://schemas.microsoft.com/office/powerpoint/2010/main" val="3666724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CL" sz="5400" b="1" dirty="0"/>
              <a:t>VOCABULARIO</a:t>
            </a:r>
            <a:endParaRPr lang="es-CL" sz="5400" dirty="0"/>
          </a:p>
        </p:txBody>
      </p:sp>
      <p:sp>
        <p:nvSpPr>
          <p:cNvPr id="3" name="Marcador de contenido 2"/>
          <p:cNvSpPr>
            <a:spLocks noGrp="1"/>
          </p:cNvSpPr>
          <p:nvPr>
            <p:ph idx="1"/>
          </p:nvPr>
        </p:nvSpPr>
        <p:spPr/>
        <p:txBody>
          <a:bodyPr/>
          <a:lstStyle/>
          <a:p>
            <a:r>
              <a:rPr lang="es-CL" dirty="0"/>
              <a:t>EXILIO:</a:t>
            </a:r>
          </a:p>
          <a:p>
            <a:r>
              <a:rPr lang="es-CL" dirty="0"/>
              <a:t>MIGRACIÓN:</a:t>
            </a:r>
          </a:p>
          <a:p>
            <a:r>
              <a:rPr lang="es-CL" dirty="0"/>
              <a:t>IDENTIDAD:</a:t>
            </a:r>
          </a:p>
          <a:p>
            <a:r>
              <a:rPr lang="es-CL" dirty="0"/>
              <a:t>EMIGRAR: </a:t>
            </a:r>
          </a:p>
          <a:p>
            <a:r>
              <a:rPr lang="es-CL" dirty="0"/>
              <a:t>INMIGRAR: </a:t>
            </a:r>
          </a:p>
          <a:p>
            <a:endParaRPr lang="es-CL" dirty="0"/>
          </a:p>
          <a:p>
            <a:pPr marL="0" indent="0">
              <a:buNone/>
            </a:pPr>
            <a:r>
              <a:rPr lang="es-CL" dirty="0"/>
              <a:t>REGISTRA EN TU CUADERNO ESTOS CONCEPTOS Y ESCRIBE LO QUE TÚ CREES QUE SIGNIFICAN…</a:t>
            </a:r>
          </a:p>
        </p:txBody>
      </p:sp>
    </p:spTree>
    <p:extLst>
      <p:ext uri="{BB962C8B-B14F-4D97-AF65-F5344CB8AC3E}">
        <p14:creationId xmlns:p14="http://schemas.microsoft.com/office/powerpoint/2010/main" val="3176798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71938" y="36236"/>
            <a:ext cx="11420061" cy="1325563"/>
          </a:xfrm>
        </p:spPr>
        <p:txBody>
          <a:bodyPr>
            <a:normAutofit fontScale="90000"/>
          </a:bodyPr>
          <a:lstStyle/>
          <a:p>
            <a:r>
              <a:rPr lang="es-CL" sz="5400" b="1" dirty="0">
                <a:latin typeface="Copperplate Gothic Bold" panose="020E0705020206020404" pitchFamily="34" charset="0"/>
              </a:rPr>
              <a:t>VOCABULARIO (fuente RAE.ES)</a:t>
            </a:r>
            <a:endParaRPr lang="es-CL" sz="5400" dirty="0">
              <a:latin typeface="Copperplate Gothic Bold" panose="020E0705020206020404" pitchFamily="34" charset="0"/>
            </a:endParaRPr>
          </a:p>
        </p:txBody>
      </p:sp>
      <p:sp>
        <p:nvSpPr>
          <p:cNvPr id="3" name="Marcador de contenido 2"/>
          <p:cNvSpPr>
            <a:spLocks noGrp="1"/>
          </p:cNvSpPr>
          <p:nvPr>
            <p:ph idx="1"/>
          </p:nvPr>
        </p:nvSpPr>
        <p:spPr>
          <a:xfrm>
            <a:off x="505239" y="1361799"/>
            <a:ext cx="11340548" cy="3391909"/>
          </a:xfrm>
        </p:spPr>
        <p:txBody>
          <a:bodyPr>
            <a:noAutofit/>
          </a:bodyPr>
          <a:lstStyle/>
          <a:p>
            <a:pPr marL="914400" lvl="2" indent="-914400" eaLnBrk="0" fontAlgn="base" hangingPunct="0">
              <a:lnSpc>
                <a:spcPct val="100000"/>
              </a:lnSpc>
              <a:spcBef>
                <a:spcPct val="30000"/>
              </a:spcBef>
              <a:spcAft>
                <a:spcPct val="0"/>
              </a:spcAft>
              <a:buNone/>
            </a:pPr>
            <a:r>
              <a:rPr lang="es-CL" sz="3600" b="1" dirty="0"/>
              <a:t>EXILIO</a:t>
            </a:r>
            <a:r>
              <a:rPr lang="es-CL" sz="3600" dirty="0"/>
              <a:t>:</a:t>
            </a:r>
            <a:endParaRPr kumimoji="0" lang="es-CL" altLang="es-CL" sz="3600" b="0" i="0" u="none" strike="noStrike" cap="none" normalizeH="0" baseline="0" dirty="0">
              <a:ln>
                <a:noFill/>
              </a:ln>
              <a:solidFill>
                <a:schemeClr val="tx1"/>
              </a:solidFill>
              <a:effectLst/>
            </a:endParaRPr>
          </a:p>
          <a:p>
            <a:pPr marL="914400" lvl="2" indent="-914400" eaLnBrk="0" fontAlgn="base" hangingPunct="0">
              <a:lnSpc>
                <a:spcPct val="100000"/>
              </a:lnSpc>
              <a:spcBef>
                <a:spcPct val="30000"/>
              </a:spcBef>
              <a:spcAft>
                <a:spcPct val="0"/>
              </a:spcAft>
              <a:buNone/>
            </a:pPr>
            <a:r>
              <a:rPr kumimoji="0" lang="es-CL" altLang="es-CL" sz="3600" b="1" i="0" u="none" strike="noStrike" cap="none" normalizeH="0" baseline="0" dirty="0">
                <a:ln>
                  <a:noFill/>
                </a:ln>
                <a:solidFill>
                  <a:srgbClr val="000000"/>
                </a:solidFill>
                <a:effectLst/>
              </a:rPr>
              <a:t>1. </a:t>
            </a:r>
            <a:r>
              <a:rPr kumimoji="0" lang="es-CL" altLang="es-CL" sz="3600" b="0" i="0" u="none" strike="noStrike" cap="none" normalizeH="0" baseline="0" dirty="0">
                <a:ln>
                  <a:noFill/>
                </a:ln>
                <a:solidFill>
                  <a:srgbClr val="000000"/>
                </a:solidFill>
                <a:effectLst/>
              </a:rPr>
              <a:t> </a:t>
            </a:r>
            <a:r>
              <a:rPr kumimoji="0" lang="es-CL" altLang="es-CL" sz="4000" b="0" i="0" u="none" strike="noStrike" cap="none" normalizeH="0" baseline="0" dirty="0">
                <a:ln>
                  <a:noFill/>
                </a:ln>
                <a:solidFill>
                  <a:srgbClr val="FF0000"/>
                </a:solidFill>
                <a:effectLst/>
              </a:rPr>
              <a:t>Separación</a:t>
            </a:r>
            <a:r>
              <a:rPr kumimoji="0" lang="es-CL" altLang="es-CL" sz="3600" b="0" i="0" u="none" strike="noStrike" cap="none" normalizeH="0" baseline="0" dirty="0">
                <a:ln>
                  <a:noFill/>
                </a:ln>
                <a:solidFill>
                  <a:srgbClr val="FF0000"/>
                </a:solidFill>
                <a:effectLst/>
              </a:rPr>
              <a:t> de una persona de la tierra en que vive.</a:t>
            </a:r>
          </a:p>
          <a:p>
            <a:pPr marL="914400" lvl="2" indent="-914400" eaLnBrk="0" fontAlgn="base" hangingPunct="0">
              <a:lnSpc>
                <a:spcPct val="100000"/>
              </a:lnSpc>
              <a:spcBef>
                <a:spcPct val="30000"/>
              </a:spcBef>
              <a:spcAft>
                <a:spcPct val="0"/>
              </a:spcAft>
              <a:buNone/>
            </a:pPr>
            <a:r>
              <a:rPr kumimoji="0" lang="es-CL" altLang="es-CL" sz="3600" b="1" i="0" u="none" strike="noStrike" cap="none" normalizeH="0" baseline="0" dirty="0">
                <a:ln>
                  <a:noFill/>
                </a:ln>
                <a:solidFill>
                  <a:srgbClr val="000000"/>
                </a:solidFill>
                <a:effectLst/>
              </a:rPr>
              <a:t>2.</a:t>
            </a:r>
            <a:r>
              <a:rPr kumimoji="0" lang="es-CL" altLang="es-CL" sz="3600" b="0" i="0" u="none" strike="noStrike" cap="none" normalizeH="0" baseline="0" dirty="0">
                <a:ln>
                  <a:noFill/>
                </a:ln>
                <a:solidFill>
                  <a:srgbClr val="000000"/>
                </a:solidFill>
                <a:effectLst/>
              </a:rPr>
              <a:t> Expatriación, generalmente por motivos políticos.</a:t>
            </a:r>
            <a:endParaRPr kumimoji="0" lang="es-CL" altLang="es-CL" sz="3600" b="0" i="0" u="none" strike="noStrike" cap="none" normalizeH="0" baseline="0" dirty="0">
              <a:ln>
                <a:noFill/>
              </a:ln>
              <a:solidFill>
                <a:schemeClr val="tx1"/>
              </a:solidFill>
              <a:effectLst/>
            </a:endParaRPr>
          </a:p>
          <a:p>
            <a:pPr marL="914400" lvl="2" indent="-914400" eaLnBrk="0" fontAlgn="base" hangingPunct="0">
              <a:lnSpc>
                <a:spcPct val="100000"/>
              </a:lnSpc>
              <a:spcBef>
                <a:spcPct val="30000"/>
              </a:spcBef>
              <a:spcAft>
                <a:spcPct val="0"/>
              </a:spcAft>
              <a:buNone/>
            </a:pPr>
            <a:r>
              <a:rPr kumimoji="0" lang="es-CL" altLang="es-CL" sz="3600" b="1" i="0" u="none" strike="noStrike" cap="none" normalizeH="0" baseline="0" dirty="0">
                <a:ln>
                  <a:noFill/>
                </a:ln>
                <a:solidFill>
                  <a:srgbClr val="000000"/>
                </a:solidFill>
                <a:effectLst/>
              </a:rPr>
              <a:t>3. </a:t>
            </a:r>
            <a:r>
              <a:rPr kumimoji="0" lang="es-CL" altLang="es-CL" sz="3600" b="0" i="0" u="none" strike="noStrike" cap="none" normalizeH="0" baseline="0" dirty="0">
                <a:ln>
                  <a:noFill/>
                </a:ln>
                <a:solidFill>
                  <a:srgbClr val="000000"/>
                </a:solidFill>
                <a:effectLst/>
              </a:rPr>
              <a:t>Efecto de estar exiliada una persona.</a:t>
            </a:r>
            <a:endParaRPr kumimoji="0" lang="es-CL" altLang="es-CL" sz="3600" b="0" i="0" u="none" strike="noStrike" cap="none" normalizeH="0" baseline="0" dirty="0">
              <a:ln>
                <a:noFill/>
              </a:ln>
              <a:solidFill>
                <a:schemeClr val="tx1"/>
              </a:solidFill>
              <a:effectLst/>
            </a:endParaRPr>
          </a:p>
          <a:p>
            <a:pPr marL="914400" lvl="2" indent="-914400" eaLnBrk="0" fontAlgn="base" hangingPunct="0">
              <a:lnSpc>
                <a:spcPct val="100000"/>
              </a:lnSpc>
              <a:spcBef>
                <a:spcPct val="30000"/>
              </a:spcBef>
              <a:spcAft>
                <a:spcPct val="0"/>
              </a:spcAft>
              <a:buNone/>
            </a:pPr>
            <a:r>
              <a:rPr kumimoji="0" lang="es-CL" altLang="es-CL" sz="3600" b="1" i="0" u="none" strike="noStrike" cap="none" normalizeH="0" baseline="0" dirty="0">
                <a:ln>
                  <a:noFill/>
                </a:ln>
                <a:solidFill>
                  <a:srgbClr val="000000"/>
                </a:solidFill>
                <a:effectLst/>
              </a:rPr>
              <a:t>4.</a:t>
            </a:r>
            <a:r>
              <a:rPr kumimoji="0" lang="es-CL" altLang="es-CL" sz="3600" b="0" i="0" u="none" strike="noStrike" cap="none" normalizeH="0" baseline="0" dirty="0">
                <a:ln>
                  <a:noFill/>
                </a:ln>
                <a:solidFill>
                  <a:srgbClr val="000000"/>
                </a:solidFill>
                <a:effectLst/>
              </a:rPr>
              <a:t> Lugar en que vive el exiliado.</a:t>
            </a:r>
            <a:endParaRPr kumimoji="0" lang="es-CL" altLang="es-CL" sz="3600" b="0" i="0" u="none" strike="noStrike" cap="none" normalizeH="0" baseline="0" dirty="0">
              <a:ln>
                <a:noFill/>
              </a:ln>
              <a:solidFill>
                <a:schemeClr val="tx1"/>
              </a:solidFill>
              <a:effectLst/>
            </a:endParaRPr>
          </a:p>
          <a:p>
            <a:pPr marL="914400" lvl="2" indent="-914400" eaLnBrk="0" fontAlgn="base" hangingPunct="0">
              <a:lnSpc>
                <a:spcPct val="100000"/>
              </a:lnSpc>
              <a:spcBef>
                <a:spcPct val="30000"/>
              </a:spcBef>
              <a:spcAft>
                <a:spcPct val="0"/>
              </a:spcAft>
              <a:buNone/>
            </a:pPr>
            <a:r>
              <a:rPr kumimoji="0" lang="es-CL" altLang="es-CL" sz="3600" b="1" i="0" u="none" strike="noStrike" cap="none" normalizeH="0" baseline="0" dirty="0">
                <a:ln>
                  <a:noFill/>
                </a:ln>
                <a:solidFill>
                  <a:srgbClr val="000000"/>
                </a:solidFill>
                <a:effectLst/>
              </a:rPr>
              <a:t>5.</a:t>
            </a:r>
            <a:r>
              <a:rPr kumimoji="0" lang="es-CL" altLang="es-CL" sz="3600" b="0" i="0" u="none" strike="noStrike" cap="none" normalizeH="0" baseline="0" dirty="0">
                <a:ln>
                  <a:noFill/>
                </a:ln>
                <a:solidFill>
                  <a:srgbClr val="000000"/>
                </a:solidFill>
                <a:effectLst/>
              </a:rPr>
              <a:t> Conjunto de personas exiliadas</a:t>
            </a:r>
            <a:endParaRPr lang="es-CL" sz="3600" dirty="0"/>
          </a:p>
          <a:p>
            <a:endParaRPr lang="es-CL" sz="3600" dirty="0"/>
          </a:p>
          <a:p>
            <a:endParaRPr lang="es-CL" sz="3600" dirty="0"/>
          </a:p>
        </p:txBody>
      </p:sp>
    </p:spTree>
    <p:extLst>
      <p:ext uri="{BB962C8B-B14F-4D97-AF65-F5344CB8AC3E}">
        <p14:creationId xmlns:p14="http://schemas.microsoft.com/office/powerpoint/2010/main" val="2335988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44470" y="506437"/>
            <a:ext cx="10465956" cy="5655212"/>
          </a:xfrm>
        </p:spPr>
        <p:txBody>
          <a:bodyPr>
            <a:normAutofit/>
          </a:bodyPr>
          <a:lstStyle/>
          <a:p>
            <a:pPr marL="0" indent="0" algn="just">
              <a:buNone/>
            </a:pPr>
            <a:r>
              <a:rPr lang="es-CL" sz="3600" b="1" dirty="0"/>
              <a:t>MIGRACIÓN</a:t>
            </a:r>
            <a:r>
              <a:rPr lang="es-CL" sz="3600" dirty="0"/>
              <a:t>: 1. Viaje periódico de las aves, peces u otros animales migratorios.</a:t>
            </a:r>
          </a:p>
          <a:p>
            <a:pPr marL="0" indent="0" algn="just">
              <a:buNone/>
            </a:pPr>
            <a:r>
              <a:rPr lang="es-CL" sz="3600" dirty="0"/>
              <a:t>2. </a:t>
            </a:r>
            <a:r>
              <a:rPr lang="es-CL" sz="3600" dirty="0">
                <a:solidFill>
                  <a:srgbClr val="FF0000"/>
                </a:solidFill>
              </a:rPr>
              <a:t>Desplazamiento geográfico de individuos o grupos, </a:t>
            </a:r>
          </a:p>
          <a:p>
            <a:pPr marL="0" indent="0" algn="just">
              <a:buNone/>
            </a:pPr>
            <a:r>
              <a:rPr lang="es-CL" sz="3600" dirty="0">
                <a:solidFill>
                  <a:srgbClr val="FF0000"/>
                </a:solidFill>
              </a:rPr>
              <a:t>generalmente por causas económicas o sociales.</a:t>
            </a:r>
          </a:p>
          <a:p>
            <a:pPr marL="0" indent="0" algn="just">
              <a:buNone/>
            </a:pPr>
            <a:r>
              <a:rPr lang="es-CL" sz="3600" dirty="0"/>
              <a:t>3. f. Inform. Paso de los programas, archivos y datos de un sistema desde una determinada plataforma tecnológica a otra diferente.</a:t>
            </a:r>
          </a:p>
          <a:p>
            <a:pPr marL="0" indent="0" algn="just">
              <a:buNone/>
            </a:pPr>
            <a:r>
              <a:rPr lang="es-CL" sz="3600" dirty="0"/>
              <a:t>4. f. Quím. Desplazamiento de una sustancia.</a:t>
            </a:r>
          </a:p>
          <a:p>
            <a:pPr algn="just"/>
            <a:endParaRPr lang="es-CL" sz="3600" dirty="0"/>
          </a:p>
        </p:txBody>
      </p:sp>
    </p:spTree>
    <p:extLst>
      <p:ext uri="{BB962C8B-B14F-4D97-AF65-F5344CB8AC3E}">
        <p14:creationId xmlns:p14="http://schemas.microsoft.com/office/powerpoint/2010/main" val="2954560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70914" y="281354"/>
            <a:ext cx="11400692" cy="5767754"/>
          </a:xfrm>
        </p:spPr>
        <p:txBody>
          <a:bodyPr>
            <a:noAutofit/>
          </a:bodyPr>
          <a:lstStyle/>
          <a:p>
            <a:pPr marL="0" indent="0">
              <a:buNone/>
            </a:pPr>
            <a:r>
              <a:rPr lang="es-CL" sz="3600" b="1" dirty="0">
                <a:effectLst>
                  <a:outerShdw blurRad="38100" dist="38100" dir="2700000" algn="tl">
                    <a:srgbClr val="000000">
                      <a:alpha val="43137"/>
                    </a:srgbClr>
                  </a:outerShdw>
                </a:effectLst>
              </a:rPr>
              <a:t>IDENTIDAD:</a:t>
            </a:r>
          </a:p>
          <a:p>
            <a:pPr marL="0" lvl="0" indent="0" eaLnBrk="0" fontAlgn="base" hangingPunct="0">
              <a:lnSpc>
                <a:spcPct val="100000"/>
              </a:lnSpc>
              <a:spcBef>
                <a:spcPct val="0"/>
              </a:spcBef>
              <a:spcAft>
                <a:spcPct val="0"/>
              </a:spcAft>
              <a:buNone/>
            </a:pPr>
            <a:r>
              <a:rPr lang="es-CL" altLang="es-CL" sz="3600" b="1" dirty="0">
                <a:solidFill>
                  <a:srgbClr val="000000"/>
                </a:solidFill>
                <a:effectLst>
                  <a:outerShdw blurRad="38100" dist="38100" dir="2700000" algn="tl">
                    <a:srgbClr val="000000">
                      <a:alpha val="43137"/>
                    </a:srgbClr>
                  </a:outerShdw>
                </a:effectLst>
              </a:rPr>
              <a:t>1. Cualidad de idéntico.</a:t>
            </a:r>
            <a:endParaRPr kumimoji="0" lang="es-CL" altLang="es-CL" sz="3200" b="1" i="0" u="none" strike="noStrike" cap="none" normalizeH="0" baseline="0" dirty="0">
              <a:ln>
                <a:noFill/>
              </a:ln>
              <a:solidFill>
                <a:schemeClr val="tx1"/>
              </a:solidFill>
              <a:effectLst>
                <a:outerShdw blurRad="38100" dist="38100" dir="2700000" algn="tl">
                  <a:srgbClr val="000000">
                    <a:alpha val="43137"/>
                  </a:srgbClr>
                </a:outerShdw>
              </a:effectLst>
            </a:endParaRPr>
          </a:p>
          <a:p>
            <a:pPr marL="0" lvl="0" indent="0" eaLnBrk="0" fontAlgn="base" hangingPunct="0">
              <a:lnSpc>
                <a:spcPct val="100000"/>
              </a:lnSpc>
              <a:spcBef>
                <a:spcPct val="0"/>
              </a:spcBef>
              <a:spcAft>
                <a:spcPct val="0"/>
              </a:spcAft>
              <a:buNone/>
            </a:pPr>
            <a:r>
              <a:rPr lang="es-CL" altLang="es-CL" sz="3600" b="1" dirty="0">
                <a:solidFill>
                  <a:srgbClr val="000000"/>
                </a:solidFill>
                <a:effectLst>
                  <a:outerShdw blurRad="38100" dist="38100" dir="2700000" algn="tl">
                    <a:srgbClr val="000000">
                      <a:alpha val="43137"/>
                    </a:srgbClr>
                  </a:outerShdw>
                </a:effectLst>
              </a:rPr>
              <a:t>2. </a:t>
            </a:r>
            <a:r>
              <a:rPr lang="es-CL" altLang="es-CL" sz="3600" b="1" dirty="0">
                <a:solidFill>
                  <a:srgbClr val="FF0000"/>
                </a:solidFill>
                <a:effectLst>
                  <a:outerShdw blurRad="38100" dist="38100" dir="2700000" algn="tl">
                    <a:srgbClr val="000000">
                      <a:alpha val="43137"/>
                    </a:srgbClr>
                  </a:outerShdw>
                </a:effectLst>
              </a:rPr>
              <a:t>Conjunto de rasgos propios de un individuo o de una </a:t>
            </a:r>
          </a:p>
          <a:p>
            <a:pPr marL="0" lvl="0" indent="0" eaLnBrk="0" fontAlgn="base" hangingPunct="0">
              <a:lnSpc>
                <a:spcPct val="100000"/>
              </a:lnSpc>
              <a:spcBef>
                <a:spcPct val="0"/>
              </a:spcBef>
              <a:spcAft>
                <a:spcPct val="0"/>
              </a:spcAft>
              <a:buNone/>
            </a:pPr>
            <a:r>
              <a:rPr lang="es-CL" altLang="es-CL" sz="3600" b="1" dirty="0">
                <a:solidFill>
                  <a:srgbClr val="FF0000"/>
                </a:solidFill>
                <a:effectLst>
                  <a:outerShdw blurRad="38100" dist="38100" dir="2700000" algn="tl">
                    <a:srgbClr val="000000">
                      <a:alpha val="43137"/>
                    </a:srgbClr>
                  </a:outerShdw>
                </a:effectLst>
              </a:rPr>
              <a:t>colectividad que los caracterizan frente a los demás.</a:t>
            </a:r>
            <a:endParaRPr kumimoji="0" lang="es-CL" altLang="es-CL" sz="3200" b="1" i="0" u="none" strike="noStrike" cap="none" normalizeH="0" baseline="0" dirty="0">
              <a:ln>
                <a:noFill/>
              </a:ln>
              <a:solidFill>
                <a:srgbClr val="FF0000"/>
              </a:solidFill>
              <a:effectLst>
                <a:outerShdw blurRad="38100" dist="38100" dir="2700000" algn="tl">
                  <a:srgbClr val="000000">
                    <a:alpha val="43137"/>
                  </a:srgbClr>
                </a:outerShdw>
              </a:effectLst>
            </a:endParaRPr>
          </a:p>
          <a:p>
            <a:pPr marL="0" lvl="0" indent="0" eaLnBrk="0" fontAlgn="base" hangingPunct="0">
              <a:lnSpc>
                <a:spcPct val="100000"/>
              </a:lnSpc>
              <a:spcBef>
                <a:spcPct val="0"/>
              </a:spcBef>
              <a:spcAft>
                <a:spcPct val="0"/>
              </a:spcAft>
              <a:buNone/>
            </a:pPr>
            <a:r>
              <a:rPr lang="es-CL" altLang="es-CL" sz="3600" b="1" dirty="0">
                <a:solidFill>
                  <a:srgbClr val="000000"/>
                </a:solidFill>
                <a:effectLst>
                  <a:outerShdw blurRad="38100" dist="38100" dir="2700000" algn="tl">
                    <a:srgbClr val="000000">
                      <a:alpha val="43137"/>
                    </a:srgbClr>
                  </a:outerShdw>
                </a:effectLst>
              </a:rPr>
              <a:t>3. Conciencia que una persona o colectividad tiene de ser  ella misma y distinta a las demás.</a:t>
            </a:r>
            <a:endParaRPr kumimoji="0" lang="es-CL" altLang="es-CL" sz="3200" b="1" i="0" u="none" strike="noStrike" cap="none" normalizeH="0" baseline="0" dirty="0">
              <a:ln>
                <a:noFill/>
              </a:ln>
              <a:solidFill>
                <a:schemeClr val="tx1"/>
              </a:solidFill>
              <a:effectLst>
                <a:outerShdw blurRad="38100" dist="38100" dir="2700000" algn="tl">
                  <a:srgbClr val="000000">
                    <a:alpha val="43137"/>
                  </a:srgbClr>
                </a:outerShdw>
              </a:effectLst>
            </a:endParaRPr>
          </a:p>
          <a:p>
            <a:pPr marL="0" lvl="0" indent="0" eaLnBrk="0" fontAlgn="base" hangingPunct="0">
              <a:lnSpc>
                <a:spcPct val="100000"/>
              </a:lnSpc>
              <a:spcBef>
                <a:spcPct val="0"/>
              </a:spcBef>
              <a:spcAft>
                <a:spcPct val="0"/>
              </a:spcAft>
              <a:buNone/>
            </a:pPr>
            <a:r>
              <a:rPr lang="es-CL" altLang="es-CL" sz="3600" b="1" dirty="0">
                <a:solidFill>
                  <a:srgbClr val="000000"/>
                </a:solidFill>
                <a:effectLst>
                  <a:outerShdw blurRad="38100" dist="38100" dir="2700000" algn="tl">
                    <a:srgbClr val="000000">
                      <a:alpha val="43137"/>
                    </a:srgbClr>
                  </a:outerShdw>
                </a:effectLst>
              </a:rPr>
              <a:t>4. Hecho de ser alguien o algo el mismo que se supone o se busca.</a:t>
            </a:r>
            <a:endParaRPr kumimoji="0" lang="es-CL" altLang="es-CL" sz="3200" b="1" i="0" u="none" strike="noStrike" cap="none" normalizeH="0" baseline="0" dirty="0">
              <a:ln>
                <a:noFill/>
              </a:ln>
              <a:solidFill>
                <a:schemeClr val="tx1"/>
              </a:solidFill>
              <a:effectLst>
                <a:outerShdw blurRad="38100" dist="38100" dir="2700000" algn="tl">
                  <a:srgbClr val="000000">
                    <a:alpha val="43137"/>
                  </a:srgbClr>
                </a:outerShdw>
              </a:effectLst>
            </a:endParaRPr>
          </a:p>
          <a:p>
            <a:pPr marL="0" lvl="0" indent="0" eaLnBrk="0" fontAlgn="base" hangingPunct="0">
              <a:lnSpc>
                <a:spcPct val="100000"/>
              </a:lnSpc>
              <a:spcBef>
                <a:spcPct val="0"/>
              </a:spcBef>
              <a:spcAft>
                <a:spcPct val="0"/>
              </a:spcAft>
              <a:buNone/>
            </a:pPr>
            <a:r>
              <a:rPr lang="es-CL" altLang="es-CL" sz="3600" b="1" dirty="0">
                <a:solidFill>
                  <a:srgbClr val="000000"/>
                </a:solidFill>
                <a:effectLst>
                  <a:outerShdw blurRad="38100" dist="38100" dir="2700000" algn="tl">
                    <a:srgbClr val="000000">
                      <a:alpha val="43137"/>
                    </a:srgbClr>
                  </a:outerShdw>
                </a:effectLst>
              </a:rPr>
              <a:t>5. Igualdad algebraica que se verifica siempre, cualquiera que sea el valor de sus variables.</a:t>
            </a:r>
            <a:endParaRPr lang="es-CL"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68255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11591" y="264112"/>
            <a:ext cx="10515600" cy="4351338"/>
          </a:xfrm>
        </p:spPr>
        <p:txBody>
          <a:bodyPr>
            <a:noAutofit/>
          </a:bodyPr>
          <a:lstStyle/>
          <a:p>
            <a:pPr marL="0" indent="0" algn="just">
              <a:buNone/>
            </a:pPr>
            <a:endParaRPr lang="es-CL" sz="3200" b="1" dirty="0">
              <a:effectLst>
                <a:outerShdw blurRad="38100" dist="38100" dir="2700000" algn="tl">
                  <a:srgbClr val="000000">
                    <a:alpha val="43137"/>
                  </a:srgbClr>
                </a:outerShdw>
              </a:effectLst>
            </a:endParaRPr>
          </a:p>
          <a:p>
            <a:pPr marL="0" indent="0" algn="just">
              <a:buNone/>
            </a:pPr>
            <a:r>
              <a:rPr lang="es-CL" sz="3200" b="1" dirty="0">
                <a:effectLst>
                  <a:outerShdw blurRad="38100" dist="38100" dir="2700000" algn="tl">
                    <a:srgbClr val="000000">
                      <a:alpha val="43137"/>
                    </a:srgbClr>
                  </a:outerShdw>
                </a:effectLst>
              </a:rPr>
              <a:t>EMIGRAR: </a:t>
            </a:r>
          </a:p>
          <a:p>
            <a:pPr marL="0" indent="0" algn="just">
              <a:buNone/>
            </a:pPr>
            <a:r>
              <a:rPr lang="es-CL" sz="3200" b="1" dirty="0">
                <a:effectLst>
                  <a:outerShdw blurRad="38100" dist="38100" dir="2700000" algn="tl">
                    <a:srgbClr val="000000">
                      <a:alpha val="43137"/>
                    </a:srgbClr>
                  </a:outerShdw>
                </a:effectLst>
              </a:rPr>
              <a:t>1. intr. Dicho de una persona: </a:t>
            </a:r>
            <a:r>
              <a:rPr lang="es-CL" sz="3200" b="1" dirty="0">
                <a:solidFill>
                  <a:srgbClr val="FF0000"/>
                </a:solidFill>
                <a:effectLst>
                  <a:outerShdw blurRad="38100" dist="38100" dir="2700000" algn="tl">
                    <a:srgbClr val="000000">
                      <a:alpha val="43137"/>
                    </a:srgbClr>
                  </a:outerShdw>
                </a:effectLst>
              </a:rPr>
              <a:t>Abandonar</a:t>
            </a:r>
            <a:r>
              <a:rPr lang="es-CL" sz="3200" b="1" dirty="0">
                <a:effectLst>
                  <a:outerShdw blurRad="38100" dist="38100" dir="2700000" algn="tl">
                    <a:srgbClr val="000000">
                      <a:alpha val="43137"/>
                    </a:srgbClr>
                  </a:outerShdw>
                </a:effectLst>
              </a:rPr>
              <a:t> su propio país para establecerse en otro extranjero.</a:t>
            </a:r>
          </a:p>
          <a:p>
            <a:pPr marL="0" indent="0" algn="just">
              <a:buNone/>
            </a:pPr>
            <a:endParaRPr lang="es-CL" sz="3200" b="1" dirty="0">
              <a:effectLst>
                <a:outerShdw blurRad="38100" dist="38100" dir="2700000" algn="tl">
                  <a:srgbClr val="000000">
                    <a:alpha val="43137"/>
                  </a:srgbClr>
                </a:outerShdw>
              </a:effectLst>
            </a:endParaRPr>
          </a:p>
          <a:p>
            <a:pPr marL="0" indent="0" algn="just">
              <a:buNone/>
            </a:pPr>
            <a:r>
              <a:rPr lang="es-CL" sz="3200" b="1" dirty="0">
                <a:effectLst>
                  <a:outerShdw blurRad="38100" dist="38100" dir="2700000" algn="tl">
                    <a:srgbClr val="000000">
                      <a:alpha val="43137"/>
                    </a:srgbClr>
                  </a:outerShdw>
                </a:effectLst>
              </a:rPr>
              <a:t>2. intr. Dicho de una persona: Abandonar la residencia habitual en busca de mejores medios de vida dentro de su propio país.</a:t>
            </a:r>
          </a:p>
          <a:p>
            <a:pPr marL="0" indent="0" algn="just">
              <a:buNone/>
            </a:pPr>
            <a:endParaRPr lang="es-CL" sz="3200" b="1" dirty="0">
              <a:effectLst>
                <a:outerShdw blurRad="38100" dist="38100" dir="2700000" algn="tl">
                  <a:srgbClr val="000000">
                    <a:alpha val="43137"/>
                  </a:srgbClr>
                </a:outerShdw>
              </a:effectLst>
            </a:endParaRPr>
          </a:p>
          <a:p>
            <a:pPr marL="0" indent="0" algn="just">
              <a:buNone/>
            </a:pPr>
            <a:r>
              <a:rPr lang="es-CL" sz="3200" b="1" dirty="0">
                <a:effectLst>
                  <a:outerShdw blurRad="38100" dist="38100" dir="2700000" algn="tl">
                    <a:srgbClr val="000000">
                      <a:alpha val="43137"/>
                    </a:srgbClr>
                  </a:outerShdw>
                </a:effectLst>
              </a:rPr>
              <a:t>3. intr. Dicho de algunas especies animales o vegetales: Cambiar de lugar por exigencias de la estación, de la alimentación o de la reproducción.</a:t>
            </a:r>
          </a:p>
          <a:p>
            <a:pPr marL="0" indent="0" algn="just">
              <a:buNone/>
            </a:pPr>
            <a:endParaRPr lang="es-CL" sz="3200" b="1" dirty="0">
              <a:effectLst>
                <a:outerShdw blurRad="38100" dist="38100" dir="2700000" algn="tl">
                  <a:srgbClr val="000000">
                    <a:alpha val="43137"/>
                  </a:srgbClr>
                </a:outerShdw>
              </a:effectLst>
            </a:endParaRPr>
          </a:p>
          <a:p>
            <a:pPr marL="0" indent="0" algn="just">
              <a:buNone/>
            </a:pPr>
            <a:endParaRPr lang="es-CL"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54746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661182"/>
            <a:ext cx="10515600" cy="5515781"/>
          </a:xfrm>
        </p:spPr>
        <p:txBody>
          <a:bodyPr>
            <a:noAutofit/>
          </a:bodyPr>
          <a:lstStyle/>
          <a:p>
            <a:pPr marL="0" indent="0" algn="just">
              <a:buNone/>
            </a:pPr>
            <a:r>
              <a:rPr lang="es-CL" sz="3200" b="1" dirty="0">
                <a:effectLst>
                  <a:outerShdw blurRad="38100" dist="38100" dir="2700000" algn="tl">
                    <a:srgbClr val="000000">
                      <a:alpha val="43137"/>
                    </a:srgbClr>
                  </a:outerShdw>
                </a:effectLst>
              </a:rPr>
              <a:t>INMIGRAR: </a:t>
            </a:r>
          </a:p>
          <a:p>
            <a:pPr marL="0" indent="0" algn="just">
              <a:buNone/>
            </a:pPr>
            <a:endParaRPr lang="es-CL" sz="3200" b="1" dirty="0">
              <a:effectLst>
                <a:outerShdw blurRad="38100" dist="38100" dir="2700000" algn="tl">
                  <a:srgbClr val="000000">
                    <a:alpha val="43137"/>
                  </a:srgbClr>
                </a:outerShdw>
              </a:effectLst>
            </a:endParaRPr>
          </a:p>
          <a:p>
            <a:pPr marL="0" indent="0" algn="just">
              <a:buNone/>
            </a:pPr>
            <a:r>
              <a:rPr lang="es-CL" sz="3200" b="1" dirty="0">
                <a:effectLst>
                  <a:outerShdw blurRad="38100" dist="38100" dir="2700000" algn="tl">
                    <a:srgbClr val="000000">
                      <a:alpha val="43137"/>
                    </a:srgbClr>
                  </a:outerShdw>
                </a:effectLst>
              </a:rPr>
              <a:t>1. intr. Dicho de una persona: </a:t>
            </a:r>
            <a:r>
              <a:rPr lang="es-CL" sz="3200" b="1" dirty="0">
                <a:solidFill>
                  <a:srgbClr val="FF0000"/>
                </a:solidFill>
                <a:effectLst>
                  <a:outerShdw blurRad="38100" dist="38100" dir="2700000" algn="tl">
                    <a:srgbClr val="000000">
                      <a:alpha val="43137"/>
                    </a:srgbClr>
                  </a:outerShdw>
                </a:effectLst>
              </a:rPr>
              <a:t>Llegar</a:t>
            </a:r>
            <a:r>
              <a:rPr lang="es-CL" sz="3200" b="1" dirty="0">
                <a:effectLst>
                  <a:outerShdw blurRad="38100" dist="38100" dir="2700000" algn="tl">
                    <a:srgbClr val="000000">
                      <a:alpha val="43137"/>
                    </a:srgbClr>
                  </a:outerShdw>
                </a:effectLst>
              </a:rPr>
              <a:t> a un país extranjero para radicarse en él.</a:t>
            </a:r>
          </a:p>
          <a:p>
            <a:pPr marL="0" indent="0" algn="just">
              <a:buNone/>
            </a:pPr>
            <a:endParaRPr lang="es-CL" sz="3200" b="1" dirty="0">
              <a:effectLst>
                <a:outerShdw blurRad="38100" dist="38100" dir="2700000" algn="tl">
                  <a:srgbClr val="000000">
                    <a:alpha val="43137"/>
                  </a:srgbClr>
                </a:outerShdw>
              </a:effectLst>
            </a:endParaRPr>
          </a:p>
          <a:p>
            <a:pPr marL="0" indent="0" algn="just">
              <a:buNone/>
            </a:pPr>
            <a:r>
              <a:rPr lang="es-CL" sz="3200" b="1" dirty="0">
                <a:effectLst>
                  <a:outerShdw blurRad="38100" dist="38100" dir="2700000" algn="tl">
                    <a:srgbClr val="000000">
                      <a:alpha val="43137"/>
                    </a:srgbClr>
                  </a:outerShdw>
                </a:effectLst>
              </a:rPr>
              <a:t>2. intr. Dicho de una persona: Instalarse en un lugar distinto de donde vivía dentro del propio país, en busca de mejores medios de vida.</a:t>
            </a:r>
          </a:p>
          <a:p>
            <a:pPr marL="0" indent="0" algn="just">
              <a:buNone/>
            </a:pPr>
            <a:endParaRPr lang="es-CL" sz="3200" b="1" dirty="0">
              <a:effectLst>
                <a:outerShdw blurRad="38100" dist="38100" dir="2700000" algn="tl">
                  <a:srgbClr val="000000">
                    <a:alpha val="43137"/>
                  </a:srgbClr>
                </a:outerShdw>
              </a:effectLst>
            </a:endParaRPr>
          </a:p>
          <a:p>
            <a:pPr marL="0" indent="0" algn="just">
              <a:buNone/>
            </a:pPr>
            <a:r>
              <a:rPr lang="es-CL" sz="3200" b="1" dirty="0">
                <a:effectLst>
                  <a:outerShdw blurRad="38100" dist="38100" dir="2700000" algn="tl">
                    <a:srgbClr val="000000">
                      <a:alpha val="43137"/>
                    </a:srgbClr>
                  </a:outerShdw>
                </a:effectLst>
              </a:rPr>
              <a:t>3. intr. Dicho de un animal o de una planta: Asentarse en un territorio distinto del suyo originario.</a:t>
            </a:r>
          </a:p>
        </p:txBody>
      </p:sp>
    </p:spTree>
    <p:extLst>
      <p:ext uri="{BB962C8B-B14F-4D97-AF65-F5344CB8AC3E}">
        <p14:creationId xmlns:p14="http://schemas.microsoft.com/office/powerpoint/2010/main" val="112699614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TM02900743[[fn=Orgánico]]</Template>
  <TotalTime>1700</TotalTime>
  <Words>452</Words>
  <Application>Microsoft Office PowerPoint</Application>
  <PresentationFormat>Panorámica</PresentationFormat>
  <Paragraphs>56</Paragraphs>
  <Slides>19</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19</vt:i4>
      </vt:variant>
    </vt:vector>
  </HeadingPairs>
  <TitlesOfParts>
    <vt:vector size="29" baseType="lpstr">
      <vt:lpstr>AR CHRISTY</vt:lpstr>
      <vt:lpstr>Arial</vt:lpstr>
      <vt:lpstr>Bookman Old Style</vt:lpstr>
      <vt:lpstr>Calibri</vt:lpstr>
      <vt:lpstr>Calibri Light</vt:lpstr>
      <vt:lpstr>Copperplate Gothic Bold</vt:lpstr>
      <vt:lpstr>GillSans-Light</vt:lpstr>
      <vt:lpstr>GillSans-LightItalic</vt:lpstr>
      <vt:lpstr>Mongolian Baiti</vt:lpstr>
      <vt:lpstr>Tema de Office</vt:lpstr>
      <vt:lpstr>Presentación de PowerPoint</vt:lpstr>
      <vt:lpstr>Presentación de PowerPoint</vt:lpstr>
      <vt:lpstr>OBJETIVO DE LA CLASE (OA 08):</vt:lpstr>
      <vt:lpstr>VOCABULARIO</vt:lpstr>
      <vt:lpstr>VOCABULARIO (fuente RAE.ES)</vt:lpstr>
      <vt:lpstr>Presentación de PowerPoint</vt:lpstr>
      <vt:lpstr>Presentación de PowerPoint</vt:lpstr>
      <vt:lpstr>Presentación de PowerPoint</vt:lpstr>
      <vt:lpstr>Presentación de PowerPoint</vt:lpstr>
      <vt:lpstr>Presentación de PowerPoint</vt:lpstr>
      <vt:lpstr>“Cuando estuve investigando otras historias de emigraciones, empezando por la Australia de posguerra para abarcar luego períodos de emigraciones masivas a los Estados Unidos a principios del siglo veinte, los detalles sobre el día a día fueron los que me parecieron más  elocuentes y los que me sugirieron experiencias humanas más comunes y universales. </vt:lpstr>
      <vt:lpstr>Me recordaron que las migraciones son partes fundamentales de la historia de la humanidad, tanto en la antigüedad como en un pasado más reciente. Seguí recopilando anécdotas de amigos que habían nacido en otros países, y de mi  pareja, que procede de Finlandia, y me fijé en  las fotografías y documentos antiguos. </vt:lpstr>
      <vt:lpstr>Con todo ello me di cuenta de muchos problemas habituales que suelen tener que  afrontar todos los emigrantes, sea cual sea su nacionalidad y su destino: deben lidiar  con las dificultades del idioma,  la añoranza, la pobreza y la pérdida de su estatus social y de sus calificaciones, por no hablar de la separación de las familias”.</vt:lpstr>
      <vt:lpstr>Presentación de PowerPoint</vt:lpstr>
      <vt:lpstr>1.- ¿CÓMO INTERPRETAN LA IMAGEN DE LA DIAPOSITIVA ANTERIOR?. ¿POR QUÉ?  2.- ¿QUÉ ELEMENTOS HAN LLAMADO SU ATENCIÓN?</vt:lpstr>
      <vt:lpstr>Presentación de PowerPoint</vt:lpstr>
      <vt:lpstr>3.- DESCRIBAN LO QUE VIERON EN LA DIAPOSITIVA ANTERIOR.   4.- ¿CUÁL ES EL ESTADO ANÍMICO DE LOS PERSONAJES?. ¿PORQUÉ? </vt:lpstr>
      <vt:lpstr>Presentación de PowerPoint</vt:lpstr>
      <vt:lpstr>5.- DESCRIBAN LO QUE VEN EN LA IMAGEN ANTERIOR.  6.- REDACTEN UN TEXTO EN EL QUE CUENTEN UNA HISTORIA BASADA EN LAS IMÁGENES DE LA NOVELA GRÁFICA DE SHAUN TAN.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carol</dc:creator>
  <cp:lastModifiedBy>carol</cp:lastModifiedBy>
  <cp:revision>16</cp:revision>
  <dcterms:created xsi:type="dcterms:W3CDTF">2020-06-07T04:07:52Z</dcterms:created>
  <dcterms:modified xsi:type="dcterms:W3CDTF">2020-06-10T21:45:36Z</dcterms:modified>
</cp:coreProperties>
</file>