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311" r:id="rId3"/>
    <p:sldId id="276" r:id="rId4"/>
    <p:sldId id="281" r:id="rId5"/>
    <p:sldId id="282" r:id="rId6"/>
    <p:sldId id="283" r:id="rId7"/>
    <p:sldId id="289"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8" r:id="rId22"/>
    <p:sldId id="307" r:id="rId23"/>
    <p:sldId id="312" r:id="rId24"/>
    <p:sldId id="290" r:id="rId25"/>
    <p:sldId id="293" r:id="rId26"/>
    <p:sldId id="287" r:id="rId27"/>
    <p:sldId id="288" r:id="rId28"/>
    <p:sldId id="292" r:id="rId29"/>
    <p:sldId id="291" r:id="rId30"/>
    <p:sldId id="2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FAFC3-38A1-4A3A-91B7-AADDE7534BD2}"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s-CL"/>
        </a:p>
      </dgm:t>
    </dgm:pt>
    <dgm:pt modelId="{E155D27E-94E8-447E-BFF2-EC90DA1B66DD}">
      <dgm:prSet phldrT="[Texto]"/>
      <dgm:spPr/>
      <dgm:t>
        <a:bodyPr/>
        <a:lstStyle/>
        <a:p>
          <a:r>
            <a:rPr lang="es-CL" dirty="0"/>
            <a:t>Deductivo</a:t>
          </a:r>
        </a:p>
      </dgm:t>
    </dgm:pt>
    <dgm:pt modelId="{F0C597E6-318F-4C6B-971F-161D5810F1C8}" type="parTrans" cxnId="{86B97784-59D5-4D76-B7C6-74E272CA6623}">
      <dgm:prSet/>
      <dgm:spPr/>
      <dgm:t>
        <a:bodyPr/>
        <a:lstStyle/>
        <a:p>
          <a:endParaRPr lang="es-CL"/>
        </a:p>
      </dgm:t>
    </dgm:pt>
    <dgm:pt modelId="{7BFF3B0C-A7B3-4E74-810A-6A5EE29EE26A}" type="sibTrans" cxnId="{86B97784-59D5-4D76-B7C6-74E272CA6623}">
      <dgm:prSet/>
      <dgm:spPr/>
      <dgm:t>
        <a:bodyPr/>
        <a:lstStyle/>
        <a:p>
          <a:endParaRPr lang="es-CL"/>
        </a:p>
      </dgm:t>
    </dgm:pt>
    <dgm:pt modelId="{DC1EFE7C-FEDC-4C3B-85D1-4DBC4ED2755D}">
      <dgm:prSet phldrT="[Texto]"/>
      <dgm:spPr/>
      <dgm:t>
        <a:bodyPr/>
        <a:lstStyle/>
        <a:p>
          <a:r>
            <a:rPr lang="es-CL" dirty="0"/>
            <a:t>Se presenta primero la tesis, luego los argumentos</a:t>
          </a:r>
        </a:p>
      </dgm:t>
    </dgm:pt>
    <dgm:pt modelId="{3AC177B7-59A6-4D98-A159-6BD7228E2595}" type="parTrans" cxnId="{70AA502E-B720-4066-98F7-C4B4C4020ACB}">
      <dgm:prSet/>
      <dgm:spPr/>
      <dgm:t>
        <a:bodyPr/>
        <a:lstStyle/>
        <a:p>
          <a:endParaRPr lang="es-CL"/>
        </a:p>
      </dgm:t>
    </dgm:pt>
    <dgm:pt modelId="{69024A2A-6189-4716-B6B4-1440DCB43DD9}" type="sibTrans" cxnId="{70AA502E-B720-4066-98F7-C4B4C4020ACB}">
      <dgm:prSet/>
      <dgm:spPr/>
      <dgm:t>
        <a:bodyPr/>
        <a:lstStyle/>
        <a:p>
          <a:endParaRPr lang="es-CL"/>
        </a:p>
      </dgm:t>
    </dgm:pt>
    <dgm:pt modelId="{56DA325E-866A-4F91-9F17-1E6BA5872DE1}">
      <dgm:prSet phldrT="[Texto]"/>
      <dgm:spPr/>
      <dgm:t>
        <a:bodyPr/>
        <a:lstStyle/>
        <a:p>
          <a:r>
            <a:rPr lang="es-CL" dirty="0"/>
            <a:t>Necesita la presencia de una breve conclusión</a:t>
          </a:r>
        </a:p>
      </dgm:t>
    </dgm:pt>
    <dgm:pt modelId="{1F7FCE37-09F7-4F62-9286-33D7CC375CAC}" type="parTrans" cxnId="{54077C42-1EED-4F9F-B614-217BE2D843D1}">
      <dgm:prSet/>
      <dgm:spPr/>
      <dgm:t>
        <a:bodyPr/>
        <a:lstStyle/>
        <a:p>
          <a:endParaRPr lang="es-CL"/>
        </a:p>
      </dgm:t>
    </dgm:pt>
    <dgm:pt modelId="{2FE967B9-4B3C-4938-B160-7D941C8AB996}" type="sibTrans" cxnId="{54077C42-1EED-4F9F-B614-217BE2D843D1}">
      <dgm:prSet/>
      <dgm:spPr/>
      <dgm:t>
        <a:bodyPr/>
        <a:lstStyle/>
        <a:p>
          <a:endParaRPr lang="es-CL"/>
        </a:p>
      </dgm:t>
    </dgm:pt>
    <dgm:pt modelId="{96A33060-418B-4244-9A80-90DCA547FDE4}">
      <dgm:prSet phldrT="[Texto]"/>
      <dgm:spPr/>
      <dgm:t>
        <a:bodyPr/>
        <a:lstStyle/>
        <a:p>
          <a:r>
            <a:rPr lang="es-CL" dirty="0"/>
            <a:t>Inductivo</a:t>
          </a:r>
        </a:p>
      </dgm:t>
    </dgm:pt>
    <dgm:pt modelId="{C08603AE-70F2-490A-A98C-837251630115}" type="parTrans" cxnId="{284B75E9-997D-4C7C-B7AA-8CDE15F568D7}">
      <dgm:prSet/>
      <dgm:spPr/>
      <dgm:t>
        <a:bodyPr/>
        <a:lstStyle/>
        <a:p>
          <a:endParaRPr lang="es-CL"/>
        </a:p>
      </dgm:t>
    </dgm:pt>
    <dgm:pt modelId="{63805447-53A2-4C41-BEF0-80917C61DA06}" type="sibTrans" cxnId="{284B75E9-997D-4C7C-B7AA-8CDE15F568D7}">
      <dgm:prSet/>
      <dgm:spPr/>
      <dgm:t>
        <a:bodyPr/>
        <a:lstStyle/>
        <a:p>
          <a:endParaRPr lang="es-CL"/>
        </a:p>
      </dgm:t>
    </dgm:pt>
    <dgm:pt modelId="{94DA69A4-4401-40E7-B232-0FBD6D1D7D88}">
      <dgm:prSet phldrT="[Texto]"/>
      <dgm:spPr/>
      <dgm:t>
        <a:bodyPr/>
        <a:lstStyle/>
        <a:p>
          <a:r>
            <a:rPr lang="es-CL" dirty="0"/>
            <a:t>Se presentan primero los argumentos, luego la tesis</a:t>
          </a:r>
        </a:p>
      </dgm:t>
    </dgm:pt>
    <dgm:pt modelId="{6913F6EF-AD4E-46C2-94BF-16E47DEE8013}" type="parTrans" cxnId="{5161CEE9-702C-494A-AEE4-E6ABE432C739}">
      <dgm:prSet/>
      <dgm:spPr/>
      <dgm:t>
        <a:bodyPr/>
        <a:lstStyle/>
        <a:p>
          <a:endParaRPr lang="es-CL"/>
        </a:p>
      </dgm:t>
    </dgm:pt>
    <dgm:pt modelId="{8F8D4352-BAAC-429D-8619-EDB6CECD8BC3}" type="sibTrans" cxnId="{5161CEE9-702C-494A-AEE4-E6ABE432C739}">
      <dgm:prSet/>
      <dgm:spPr/>
      <dgm:t>
        <a:bodyPr/>
        <a:lstStyle/>
        <a:p>
          <a:endParaRPr lang="es-CL"/>
        </a:p>
      </dgm:t>
    </dgm:pt>
    <dgm:pt modelId="{D16579C2-2450-4CCC-AFB4-13711AB3E534}">
      <dgm:prSet phldrT="[Texto]"/>
      <dgm:spPr/>
      <dgm:t>
        <a:bodyPr/>
        <a:lstStyle/>
        <a:p>
          <a:r>
            <a:rPr lang="es-CL" dirty="0"/>
            <a:t>Una conclusión es innecesaria, ya que su lugar lo ocupa la tesis</a:t>
          </a:r>
        </a:p>
      </dgm:t>
    </dgm:pt>
    <dgm:pt modelId="{9812AF47-E671-4577-998F-342248C333F6}" type="parTrans" cxnId="{F303806E-D026-4C3F-B4F2-5E037CEFACBE}">
      <dgm:prSet/>
      <dgm:spPr/>
      <dgm:t>
        <a:bodyPr/>
        <a:lstStyle/>
        <a:p>
          <a:endParaRPr lang="es-CL"/>
        </a:p>
      </dgm:t>
    </dgm:pt>
    <dgm:pt modelId="{72E91A62-137E-49DB-A84F-E9AED38F6037}" type="sibTrans" cxnId="{F303806E-D026-4C3F-B4F2-5E037CEFACBE}">
      <dgm:prSet/>
      <dgm:spPr/>
      <dgm:t>
        <a:bodyPr/>
        <a:lstStyle/>
        <a:p>
          <a:endParaRPr lang="es-CL"/>
        </a:p>
      </dgm:t>
    </dgm:pt>
    <dgm:pt modelId="{FAFAC203-0455-4F3D-8053-1D11C1001034}" type="pres">
      <dgm:prSet presAssocID="{993FAFC3-38A1-4A3A-91B7-AADDE7534BD2}" presName="diagram" presStyleCnt="0">
        <dgm:presLayoutVars>
          <dgm:chPref val="1"/>
          <dgm:dir/>
          <dgm:animOne val="branch"/>
          <dgm:animLvl val="lvl"/>
          <dgm:resizeHandles/>
        </dgm:presLayoutVars>
      </dgm:prSet>
      <dgm:spPr/>
    </dgm:pt>
    <dgm:pt modelId="{209EA369-AF3E-430D-976C-74B82AA5ECFD}" type="pres">
      <dgm:prSet presAssocID="{E155D27E-94E8-447E-BFF2-EC90DA1B66DD}" presName="root" presStyleCnt="0"/>
      <dgm:spPr/>
    </dgm:pt>
    <dgm:pt modelId="{EB40B98C-6A06-4CA3-94B5-CA4C41F359F9}" type="pres">
      <dgm:prSet presAssocID="{E155D27E-94E8-447E-BFF2-EC90DA1B66DD}" presName="rootComposite" presStyleCnt="0"/>
      <dgm:spPr/>
    </dgm:pt>
    <dgm:pt modelId="{91992CEE-120C-41A6-B0E5-B475A5A5B8B1}" type="pres">
      <dgm:prSet presAssocID="{E155D27E-94E8-447E-BFF2-EC90DA1B66DD}" presName="rootText" presStyleLbl="node1" presStyleIdx="0" presStyleCnt="2" custLinFactNeighborX="-1347" custLinFactNeighborY="2691"/>
      <dgm:spPr/>
    </dgm:pt>
    <dgm:pt modelId="{4945B7BF-0B6C-4F21-A47A-DA4F4051F1AE}" type="pres">
      <dgm:prSet presAssocID="{E155D27E-94E8-447E-BFF2-EC90DA1B66DD}" presName="rootConnector" presStyleLbl="node1" presStyleIdx="0" presStyleCnt="2"/>
      <dgm:spPr/>
    </dgm:pt>
    <dgm:pt modelId="{B9BBB6E7-3956-4AE5-96B0-5105C6D08611}" type="pres">
      <dgm:prSet presAssocID="{E155D27E-94E8-447E-BFF2-EC90DA1B66DD}" presName="childShape" presStyleCnt="0"/>
      <dgm:spPr/>
    </dgm:pt>
    <dgm:pt modelId="{35C2AC32-5DBB-4B54-BA2B-811285817AAF}" type="pres">
      <dgm:prSet presAssocID="{3AC177B7-59A6-4D98-A159-6BD7228E2595}" presName="Name13" presStyleLbl="parChTrans1D2" presStyleIdx="0" presStyleCnt="4"/>
      <dgm:spPr/>
    </dgm:pt>
    <dgm:pt modelId="{CD8A28AE-A781-4902-90D3-0373695C1903}" type="pres">
      <dgm:prSet presAssocID="{DC1EFE7C-FEDC-4C3B-85D1-4DBC4ED2755D}" presName="childText" presStyleLbl="bgAcc1" presStyleIdx="0" presStyleCnt="4">
        <dgm:presLayoutVars>
          <dgm:bulletEnabled val="1"/>
        </dgm:presLayoutVars>
      </dgm:prSet>
      <dgm:spPr/>
    </dgm:pt>
    <dgm:pt modelId="{8DB08A99-BFCC-43E4-B874-66123C074833}" type="pres">
      <dgm:prSet presAssocID="{1F7FCE37-09F7-4F62-9286-33D7CC375CAC}" presName="Name13" presStyleLbl="parChTrans1D2" presStyleIdx="1" presStyleCnt="4"/>
      <dgm:spPr/>
    </dgm:pt>
    <dgm:pt modelId="{4CB323E5-7397-4796-B338-3314D951DA33}" type="pres">
      <dgm:prSet presAssocID="{56DA325E-866A-4F91-9F17-1E6BA5872DE1}" presName="childText" presStyleLbl="bgAcc1" presStyleIdx="1" presStyleCnt="4">
        <dgm:presLayoutVars>
          <dgm:bulletEnabled val="1"/>
        </dgm:presLayoutVars>
      </dgm:prSet>
      <dgm:spPr/>
    </dgm:pt>
    <dgm:pt modelId="{418C09A4-04F8-4B9F-9A96-7DBD19896424}" type="pres">
      <dgm:prSet presAssocID="{96A33060-418B-4244-9A80-90DCA547FDE4}" presName="root" presStyleCnt="0"/>
      <dgm:spPr/>
    </dgm:pt>
    <dgm:pt modelId="{E25B8888-E50E-49AE-AEA7-41A9A3D6069B}" type="pres">
      <dgm:prSet presAssocID="{96A33060-418B-4244-9A80-90DCA547FDE4}" presName="rootComposite" presStyleCnt="0"/>
      <dgm:spPr/>
    </dgm:pt>
    <dgm:pt modelId="{784487E8-D1BE-409A-A27C-F52F63AD079B}" type="pres">
      <dgm:prSet presAssocID="{96A33060-418B-4244-9A80-90DCA547FDE4}" presName="rootText" presStyleLbl="node1" presStyleIdx="1" presStyleCnt="2"/>
      <dgm:spPr/>
    </dgm:pt>
    <dgm:pt modelId="{981C3303-49FA-408D-9F8A-EA5A564F6F3C}" type="pres">
      <dgm:prSet presAssocID="{96A33060-418B-4244-9A80-90DCA547FDE4}" presName="rootConnector" presStyleLbl="node1" presStyleIdx="1" presStyleCnt="2"/>
      <dgm:spPr/>
    </dgm:pt>
    <dgm:pt modelId="{25D4AED3-8558-42EA-8531-5BC0AD0BB6E7}" type="pres">
      <dgm:prSet presAssocID="{96A33060-418B-4244-9A80-90DCA547FDE4}" presName="childShape" presStyleCnt="0"/>
      <dgm:spPr/>
    </dgm:pt>
    <dgm:pt modelId="{528263BD-7449-4D56-AE51-A6E1A08D81C3}" type="pres">
      <dgm:prSet presAssocID="{6913F6EF-AD4E-46C2-94BF-16E47DEE8013}" presName="Name13" presStyleLbl="parChTrans1D2" presStyleIdx="2" presStyleCnt="4"/>
      <dgm:spPr/>
    </dgm:pt>
    <dgm:pt modelId="{8395BE00-8DAB-43D4-8B8F-5B9D82AE1321}" type="pres">
      <dgm:prSet presAssocID="{94DA69A4-4401-40E7-B232-0FBD6D1D7D88}" presName="childText" presStyleLbl="bgAcc1" presStyleIdx="2" presStyleCnt="4">
        <dgm:presLayoutVars>
          <dgm:bulletEnabled val="1"/>
        </dgm:presLayoutVars>
      </dgm:prSet>
      <dgm:spPr/>
    </dgm:pt>
    <dgm:pt modelId="{F57F5FFF-416C-49F1-AAE2-C750E63B2BB2}" type="pres">
      <dgm:prSet presAssocID="{9812AF47-E671-4577-998F-342248C333F6}" presName="Name13" presStyleLbl="parChTrans1D2" presStyleIdx="3" presStyleCnt="4"/>
      <dgm:spPr/>
    </dgm:pt>
    <dgm:pt modelId="{67C0A1FB-539B-4056-8565-9C10BFA11E6F}" type="pres">
      <dgm:prSet presAssocID="{D16579C2-2450-4CCC-AFB4-13711AB3E534}" presName="childText" presStyleLbl="bgAcc1" presStyleIdx="3" presStyleCnt="4">
        <dgm:presLayoutVars>
          <dgm:bulletEnabled val="1"/>
        </dgm:presLayoutVars>
      </dgm:prSet>
      <dgm:spPr/>
    </dgm:pt>
  </dgm:ptLst>
  <dgm:cxnLst>
    <dgm:cxn modelId="{018FB1B2-A2F4-40C9-8C3F-498900F8B499}" type="presOf" srcId="{96A33060-418B-4244-9A80-90DCA547FDE4}" destId="{981C3303-49FA-408D-9F8A-EA5A564F6F3C}" srcOrd="1" destOrd="0" presId="urn:microsoft.com/office/officeart/2005/8/layout/hierarchy3"/>
    <dgm:cxn modelId="{07FB1CE7-F0A0-4072-A837-E22A4A39536D}" type="presOf" srcId="{DC1EFE7C-FEDC-4C3B-85D1-4DBC4ED2755D}" destId="{CD8A28AE-A781-4902-90D3-0373695C1903}" srcOrd="0" destOrd="0" presId="urn:microsoft.com/office/officeart/2005/8/layout/hierarchy3"/>
    <dgm:cxn modelId="{E5A39C25-F501-42E6-A5ED-0780AE8790DD}" type="presOf" srcId="{56DA325E-866A-4F91-9F17-1E6BA5872DE1}" destId="{4CB323E5-7397-4796-B338-3314D951DA33}" srcOrd="0" destOrd="0" presId="urn:microsoft.com/office/officeart/2005/8/layout/hierarchy3"/>
    <dgm:cxn modelId="{B37ED8FB-A3A9-4234-AA2A-E305D113856C}" type="presOf" srcId="{D16579C2-2450-4CCC-AFB4-13711AB3E534}" destId="{67C0A1FB-539B-4056-8565-9C10BFA11E6F}" srcOrd="0" destOrd="0" presId="urn:microsoft.com/office/officeart/2005/8/layout/hierarchy3"/>
    <dgm:cxn modelId="{5CD223EB-1B78-45D8-BC19-A071A337B78F}" type="presOf" srcId="{E155D27E-94E8-447E-BFF2-EC90DA1B66DD}" destId="{91992CEE-120C-41A6-B0E5-B475A5A5B8B1}" srcOrd="0" destOrd="0" presId="urn:microsoft.com/office/officeart/2005/8/layout/hierarchy3"/>
    <dgm:cxn modelId="{70AA502E-B720-4066-98F7-C4B4C4020ACB}" srcId="{E155D27E-94E8-447E-BFF2-EC90DA1B66DD}" destId="{DC1EFE7C-FEDC-4C3B-85D1-4DBC4ED2755D}" srcOrd="0" destOrd="0" parTransId="{3AC177B7-59A6-4D98-A159-6BD7228E2595}" sibTransId="{69024A2A-6189-4716-B6B4-1440DCB43DD9}"/>
    <dgm:cxn modelId="{48D9910D-7797-436C-B57B-69E8B8CD885C}" type="presOf" srcId="{3AC177B7-59A6-4D98-A159-6BD7228E2595}" destId="{35C2AC32-5DBB-4B54-BA2B-811285817AAF}" srcOrd="0" destOrd="0" presId="urn:microsoft.com/office/officeart/2005/8/layout/hierarchy3"/>
    <dgm:cxn modelId="{13865898-C80D-4C1E-9C1F-80789410DCBB}" type="presOf" srcId="{993FAFC3-38A1-4A3A-91B7-AADDE7534BD2}" destId="{FAFAC203-0455-4F3D-8053-1D11C1001034}" srcOrd="0" destOrd="0" presId="urn:microsoft.com/office/officeart/2005/8/layout/hierarchy3"/>
    <dgm:cxn modelId="{284B75E9-997D-4C7C-B7AA-8CDE15F568D7}" srcId="{993FAFC3-38A1-4A3A-91B7-AADDE7534BD2}" destId="{96A33060-418B-4244-9A80-90DCA547FDE4}" srcOrd="1" destOrd="0" parTransId="{C08603AE-70F2-490A-A98C-837251630115}" sibTransId="{63805447-53A2-4C41-BEF0-80917C61DA06}"/>
    <dgm:cxn modelId="{D85C4D79-1885-4775-A397-14387E6D68ED}" type="presOf" srcId="{E155D27E-94E8-447E-BFF2-EC90DA1B66DD}" destId="{4945B7BF-0B6C-4F21-A47A-DA4F4051F1AE}" srcOrd="1" destOrd="0" presId="urn:microsoft.com/office/officeart/2005/8/layout/hierarchy3"/>
    <dgm:cxn modelId="{78256892-6E57-4BCE-830D-F5C9C69895F6}" type="presOf" srcId="{1F7FCE37-09F7-4F62-9286-33D7CC375CAC}" destId="{8DB08A99-BFCC-43E4-B874-66123C074833}" srcOrd="0" destOrd="0" presId="urn:microsoft.com/office/officeart/2005/8/layout/hierarchy3"/>
    <dgm:cxn modelId="{F303806E-D026-4C3F-B4F2-5E037CEFACBE}" srcId="{96A33060-418B-4244-9A80-90DCA547FDE4}" destId="{D16579C2-2450-4CCC-AFB4-13711AB3E534}" srcOrd="1" destOrd="0" parTransId="{9812AF47-E671-4577-998F-342248C333F6}" sibTransId="{72E91A62-137E-49DB-A84F-E9AED38F6037}"/>
    <dgm:cxn modelId="{890631AA-00EF-4149-9570-A77EF7C785C9}" type="presOf" srcId="{9812AF47-E671-4577-998F-342248C333F6}" destId="{F57F5FFF-416C-49F1-AAE2-C750E63B2BB2}" srcOrd="0" destOrd="0" presId="urn:microsoft.com/office/officeart/2005/8/layout/hierarchy3"/>
    <dgm:cxn modelId="{31674949-2869-484E-A786-000694D4BE3E}" type="presOf" srcId="{94DA69A4-4401-40E7-B232-0FBD6D1D7D88}" destId="{8395BE00-8DAB-43D4-8B8F-5B9D82AE1321}" srcOrd="0" destOrd="0" presId="urn:microsoft.com/office/officeart/2005/8/layout/hierarchy3"/>
    <dgm:cxn modelId="{5161CEE9-702C-494A-AEE4-E6ABE432C739}" srcId="{96A33060-418B-4244-9A80-90DCA547FDE4}" destId="{94DA69A4-4401-40E7-B232-0FBD6D1D7D88}" srcOrd="0" destOrd="0" parTransId="{6913F6EF-AD4E-46C2-94BF-16E47DEE8013}" sibTransId="{8F8D4352-BAAC-429D-8619-EDB6CECD8BC3}"/>
    <dgm:cxn modelId="{54077C42-1EED-4F9F-B614-217BE2D843D1}" srcId="{E155D27E-94E8-447E-BFF2-EC90DA1B66DD}" destId="{56DA325E-866A-4F91-9F17-1E6BA5872DE1}" srcOrd="1" destOrd="0" parTransId="{1F7FCE37-09F7-4F62-9286-33D7CC375CAC}" sibTransId="{2FE967B9-4B3C-4938-B160-7D941C8AB996}"/>
    <dgm:cxn modelId="{86B97784-59D5-4D76-B7C6-74E272CA6623}" srcId="{993FAFC3-38A1-4A3A-91B7-AADDE7534BD2}" destId="{E155D27E-94E8-447E-BFF2-EC90DA1B66DD}" srcOrd="0" destOrd="0" parTransId="{F0C597E6-318F-4C6B-971F-161D5810F1C8}" sibTransId="{7BFF3B0C-A7B3-4E74-810A-6A5EE29EE26A}"/>
    <dgm:cxn modelId="{E301A2C5-225A-464E-9B6D-2CEC86A2C0F4}" type="presOf" srcId="{96A33060-418B-4244-9A80-90DCA547FDE4}" destId="{784487E8-D1BE-409A-A27C-F52F63AD079B}" srcOrd="0" destOrd="0" presId="urn:microsoft.com/office/officeart/2005/8/layout/hierarchy3"/>
    <dgm:cxn modelId="{8AC65E43-615B-4060-975E-F1E1260791BE}" type="presOf" srcId="{6913F6EF-AD4E-46C2-94BF-16E47DEE8013}" destId="{528263BD-7449-4D56-AE51-A6E1A08D81C3}" srcOrd="0" destOrd="0" presId="urn:microsoft.com/office/officeart/2005/8/layout/hierarchy3"/>
    <dgm:cxn modelId="{7E16A8E8-4D4D-4605-AD2B-46DCC52EC2E2}" type="presParOf" srcId="{FAFAC203-0455-4F3D-8053-1D11C1001034}" destId="{209EA369-AF3E-430D-976C-74B82AA5ECFD}" srcOrd="0" destOrd="0" presId="urn:microsoft.com/office/officeart/2005/8/layout/hierarchy3"/>
    <dgm:cxn modelId="{27A7CDFE-089B-4AF3-A3A4-6D8F8830400E}" type="presParOf" srcId="{209EA369-AF3E-430D-976C-74B82AA5ECFD}" destId="{EB40B98C-6A06-4CA3-94B5-CA4C41F359F9}" srcOrd="0" destOrd="0" presId="urn:microsoft.com/office/officeart/2005/8/layout/hierarchy3"/>
    <dgm:cxn modelId="{7D21C876-B7B1-4567-B625-04C6468AE1C4}" type="presParOf" srcId="{EB40B98C-6A06-4CA3-94B5-CA4C41F359F9}" destId="{91992CEE-120C-41A6-B0E5-B475A5A5B8B1}" srcOrd="0" destOrd="0" presId="urn:microsoft.com/office/officeart/2005/8/layout/hierarchy3"/>
    <dgm:cxn modelId="{2F6753FD-7CD1-4B13-B883-11A996BBCDBA}" type="presParOf" srcId="{EB40B98C-6A06-4CA3-94B5-CA4C41F359F9}" destId="{4945B7BF-0B6C-4F21-A47A-DA4F4051F1AE}" srcOrd="1" destOrd="0" presId="urn:microsoft.com/office/officeart/2005/8/layout/hierarchy3"/>
    <dgm:cxn modelId="{E686BDFE-267B-48E6-BD1B-F4E4556A9074}" type="presParOf" srcId="{209EA369-AF3E-430D-976C-74B82AA5ECFD}" destId="{B9BBB6E7-3956-4AE5-96B0-5105C6D08611}" srcOrd="1" destOrd="0" presId="urn:microsoft.com/office/officeart/2005/8/layout/hierarchy3"/>
    <dgm:cxn modelId="{0B1246C9-F5B6-4917-97F1-403FEDD68AA9}" type="presParOf" srcId="{B9BBB6E7-3956-4AE5-96B0-5105C6D08611}" destId="{35C2AC32-5DBB-4B54-BA2B-811285817AAF}" srcOrd="0" destOrd="0" presId="urn:microsoft.com/office/officeart/2005/8/layout/hierarchy3"/>
    <dgm:cxn modelId="{023823FD-E50A-4ECA-A5AE-070DDAC091A8}" type="presParOf" srcId="{B9BBB6E7-3956-4AE5-96B0-5105C6D08611}" destId="{CD8A28AE-A781-4902-90D3-0373695C1903}" srcOrd="1" destOrd="0" presId="urn:microsoft.com/office/officeart/2005/8/layout/hierarchy3"/>
    <dgm:cxn modelId="{0451A6BE-9E70-4DCA-8C55-439F0D132E1A}" type="presParOf" srcId="{B9BBB6E7-3956-4AE5-96B0-5105C6D08611}" destId="{8DB08A99-BFCC-43E4-B874-66123C074833}" srcOrd="2" destOrd="0" presId="urn:microsoft.com/office/officeart/2005/8/layout/hierarchy3"/>
    <dgm:cxn modelId="{D14AEB15-6BD8-4719-9C78-E56F5813D22B}" type="presParOf" srcId="{B9BBB6E7-3956-4AE5-96B0-5105C6D08611}" destId="{4CB323E5-7397-4796-B338-3314D951DA33}" srcOrd="3" destOrd="0" presId="urn:microsoft.com/office/officeart/2005/8/layout/hierarchy3"/>
    <dgm:cxn modelId="{ECC575A6-0212-43AE-8FAE-F596A4174DFC}" type="presParOf" srcId="{FAFAC203-0455-4F3D-8053-1D11C1001034}" destId="{418C09A4-04F8-4B9F-9A96-7DBD19896424}" srcOrd="1" destOrd="0" presId="urn:microsoft.com/office/officeart/2005/8/layout/hierarchy3"/>
    <dgm:cxn modelId="{218EBCCB-71D8-48A5-B278-6D9714AEC2D8}" type="presParOf" srcId="{418C09A4-04F8-4B9F-9A96-7DBD19896424}" destId="{E25B8888-E50E-49AE-AEA7-41A9A3D6069B}" srcOrd="0" destOrd="0" presId="urn:microsoft.com/office/officeart/2005/8/layout/hierarchy3"/>
    <dgm:cxn modelId="{792EC1DE-7F1C-40D0-B245-8B1E47FFB98C}" type="presParOf" srcId="{E25B8888-E50E-49AE-AEA7-41A9A3D6069B}" destId="{784487E8-D1BE-409A-A27C-F52F63AD079B}" srcOrd="0" destOrd="0" presId="urn:microsoft.com/office/officeart/2005/8/layout/hierarchy3"/>
    <dgm:cxn modelId="{6ABA5C6F-4ECA-411F-B002-2D7D98295FBA}" type="presParOf" srcId="{E25B8888-E50E-49AE-AEA7-41A9A3D6069B}" destId="{981C3303-49FA-408D-9F8A-EA5A564F6F3C}" srcOrd="1" destOrd="0" presId="urn:microsoft.com/office/officeart/2005/8/layout/hierarchy3"/>
    <dgm:cxn modelId="{65309A11-C183-4D49-998E-134CE4560B47}" type="presParOf" srcId="{418C09A4-04F8-4B9F-9A96-7DBD19896424}" destId="{25D4AED3-8558-42EA-8531-5BC0AD0BB6E7}" srcOrd="1" destOrd="0" presId="urn:microsoft.com/office/officeart/2005/8/layout/hierarchy3"/>
    <dgm:cxn modelId="{8FC58167-4A78-4C00-9FB3-C8361A15000A}" type="presParOf" srcId="{25D4AED3-8558-42EA-8531-5BC0AD0BB6E7}" destId="{528263BD-7449-4D56-AE51-A6E1A08D81C3}" srcOrd="0" destOrd="0" presId="urn:microsoft.com/office/officeart/2005/8/layout/hierarchy3"/>
    <dgm:cxn modelId="{00F8EB93-052A-41FC-AD1E-F293C4961D72}" type="presParOf" srcId="{25D4AED3-8558-42EA-8531-5BC0AD0BB6E7}" destId="{8395BE00-8DAB-43D4-8B8F-5B9D82AE1321}" srcOrd="1" destOrd="0" presId="urn:microsoft.com/office/officeart/2005/8/layout/hierarchy3"/>
    <dgm:cxn modelId="{F73E38AA-4EAC-4518-8BCF-8BD8023BFF8A}" type="presParOf" srcId="{25D4AED3-8558-42EA-8531-5BC0AD0BB6E7}" destId="{F57F5FFF-416C-49F1-AAE2-C750E63B2BB2}" srcOrd="2" destOrd="0" presId="urn:microsoft.com/office/officeart/2005/8/layout/hierarchy3"/>
    <dgm:cxn modelId="{1871F8ED-8A40-4E12-AC0C-6FDF46C7D7A1}" type="presParOf" srcId="{25D4AED3-8558-42EA-8531-5BC0AD0BB6E7}" destId="{67C0A1FB-539B-4056-8565-9C10BFA11E6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92CEE-120C-41A6-B0E5-B475A5A5B8B1}">
      <dsp:nvSpPr>
        <dsp:cNvPr id="0" name=""/>
        <dsp:cNvSpPr/>
      </dsp:nvSpPr>
      <dsp:spPr>
        <a:xfrm>
          <a:off x="306056" y="38534"/>
          <a:ext cx="2774501" cy="1387250"/>
        </a:xfrm>
        <a:prstGeom prst="roundRect">
          <a:avLst>
            <a:gd name="adj" fmla="val 10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s-CL" sz="4700" kern="1200" dirty="0"/>
            <a:t>Deductivo</a:t>
          </a:r>
        </a:p>
      </dsp:txBody>
      <dsp:txXfrm>
        <a:off x="346687" y="79165"/>
        <a:ext cx="2693239" cy="1305988"/>
      </dsp:txXfrm>
    </dsp:sp>
    <dsp:sp modelId="{35C2AC32-5DBB-4B54-BA2B-811285817AAF}">
      <dsp:nvSpPr>
        <dsp:cNvPr id="0" name=""/>
        <dsp:cNvSpPr/>
      </dsp:nvSpPr>
      <dsp:spPr>
        <a:xfrm>
          <a:off x="583506" y="1425784"/>
          <a:ext cx="314822" cy="1003107"/>
        </a:xfrm>
        <a:custGeom>
          <a:avLst/>
          <a:gdLst/>
          <a:ahLst/>
          <a:cxnLst/>
          <a:rect l="0" t="0" r="0" b="0"/>
          <a:pathLst>
            <a:path>
              <a:moveTo>
                <a:pt x="0" y="0"/>
              </a:moveTo>
              <a:lnTo>
                <a:pt x="0" y="1003107"/>
              </a:lnTo>
              <a:lnTo>
                <a:pt x="314822" y="100310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8A28AE-A781-4902-90D3-0373695C1903}">
      <dsp:nvSpPr>
        <dsp:cNvPr id="0" name=""/>
        <dsp:cNvSpPr/>
      </dsp:nvSpPr>
      <dsp:spPr>
        <a:xfrm>
          <a:off x="898329" y="1735266"/>
          <a:ext cx="2219600" cy="1387250"/>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CL" sz="2300" kern="1200" dirty="0"/>
            <a:t>Se presenta primero la tesis, luego los argumentos</a:t>
          </a:r>
        </a:p>
      </dsp:txBody>
      <dsp:txXfrm>
        <a:off x="938960" y="1775897"/>
        <a:ext cx="2138338" cy="1305988"/>
      </dsp:txXfrm>
    </dsp:sp>
    <dsp:sp modelId="{8DB08A99-BFCC-43E4-B874-66123C074833}">
      <dsp:nvSpPr>
        <dsp:cNvPr id="0" name=""/>
        <dsp:cNvSpPr/>
      </dsp:nvSpPr>
      <dsp:spPr>
        <a:xfrm>
          <a:off x="583506" y="1425784"/>
          <a:ext cx="314822" cy="2737170"/>
        </a:xfrm>
        <a:custGeom>
          <a:avLst/>
          <a:gdLst/>
          <a:ahLst/>
          <a:cxnLst/>
          <a:rect l="0" t="0" r="0" b="0"/>
          <a:pathLst>
            <a:path>
              <a:moveTo>
                <a:pt x="0" y="0"/>
              </a:moveTo>
              <a:lnTo>
                <a:pt x="0" y="2737170"/>
              </a:lnTo>
              <a:lnTo>
                <a:pt x="314822" y="273717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B323E5-7397-4796-B338-3314D951DA33}">
      <dsp:nvSpPr>
        <dsp:cNvPr id="0" name=""/>
        <dsp:cNvSpPr/>
      </dsp:nvSpPr>
      <dsp:spPr>
        <a:xfrm>
          <a:off x="898329" y="3469329"/>
          <a:ext cx="2219600" cy="1387250"/>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CL" sz="2300" kern="1200" dirty="0"/>
            <a:t>Necesita la presencia de una breve conclusión</a:t>
          </a:r>
        </a:p>
      </dsp:txBody>
      <dsp:txXfrm>
        <a:off x="938960" y="3509960"/>
        <a:ext cx="2138338" cy="1305988"/>
      </dsp:txXfrm>
    </dsp:sp>
    <dsp:sp modelId="{784487E8-D1BE-409A-A27C-F52F63AD079B}">
      <dsp:nvSpPr>
        <dsp:cNvPr id="0" name=""/>
        <dsp:cNvSpPr/>
      </dsp:nvSpPr>
      <dsp:spPr>
        <a:xfrm>
          <a:off x="3811555" y="1203"/>
          <a:ext cx="2774501" cy="1387250"/>
        </a:xfrm>
        <a:prstGeom prst="roundRect">
          <a:avLst>
            <a:gd name="adj" fmla="val 10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s-CL" sz="4700" kern="1200" dirty="0"/>
            <a:t>Inductivo</a:t>
          </a:r>
        </a:p>
      </dsp:txBody>
      <dsp:txXfrm>
        <a:off x="3852186" y="41834"/>
        <a:ext cx="2693239" cy="1305988"/>
      </dsp:txXfrm>
    </dsp:sp>
    <dsp:sp modelId="{528263BD-7449-4D56-AE51-A6E1A08D81C3}">
      <dsp:nvSpPr>
        <dsp:cNvPr id="0" name=""/>
        <dsp:cNvSpPr/>
      </dsp:nvSpPr>
      <dsp:spPr>
        <a:xfrm>
          <a:off x="4089005" y="1388454"/>
          <a:ext cx="277450" cy="1040437"/>
        </a:xfrm>
        <a:custGeom>
          <a:avLst/>
          <a:gdLst/>
          <a:ahLst/>
          <a:cxnLst/>
          <a:rect l="0" t="0" r="0" b="0"/>
          <a:pathLst>
            <a:path>
              <a:moveTo>
                <a:pt x="0" y="0"/>
              </a:moveTo>
              <a:lnTo>
                <a:pt x="0" y="1040437"/>
              </a:lnTo>
              <a:lnTo>
                <a:pt x="277450" y="104043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95BE00-8DAB-43D4-8B8F-5B9D82AE1321}">
      <dsp:nvSpPr>
        <dsp:cNvPr id="0" name=""/>
        <dsp:cNvSpPr/>
      </dsp:nvSpPr>
      <dsp:spPr>
        <a:xfrm>
          <a:off x="4366455" y="1735266"/>
          <a:ext cx="2219600" cy="1387250"/>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CL" sz="2300" kern="1200" dirty="0"/>
            <a:t>Se presentan primero los argumentos, luego la tesis</a:t>
          </a:r>
        </a:p>
      </dsp:txBody>
      <dsp:txXfrm>
        <a:off x="4407086" y="1775897"/>
        <a:ext cx="2138338" cy="1305988"/>
      </dsp:txXfrm>
    </dsp:sp>
    <dsp:sp modelId="{F57F5FFF-416C-49F1-AAE2-C750E63B2BB2}">
      <dsp:nvSpPr>
        <dsp:cNvPr id="0" name=""/>
        <dsp:cNvSpPr/>
      </dsp:nvSpPr>
      <dsp:spPr>
        <a:xfrm>
          <a:off x="4089005" y="1388454"/>
          <a:ext cx="277450" cy="2774501"/>
        </a:xfrm>
        <a:custGeom>
          <a:avLst/>
          <a:gdLst/>
          <a:ahLst/>
          <a:cxnLst/>
          <a:rect l="0" t="0" r="0" b="0"/>
          <a:pathLst>
            <a:path>
              <a:moveTo>
                <a:pt x="0" y="0"/>
              </a:moveTo>
              <a:lnTo>
                <a:pt x="0" y="2774501"/>
              </a:lnTo>
              <a:lnTo>
                <a:pt x="277450" y="2774501"/>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0A1FB-539B-4056-8565-9C10BFA11E6F}">
      <dsp:nvSpPr>
        <dsp:cNvPr id="0" name=""/>
        <dsp:cNvSpPr/>
      </dsp:nvSpPr>
      <dsp:spPr>
        <a:xfrm>
          <a:off x="4366455" y="3469329"/>
          <a:ext cx="2219600" cy="1387250"/>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CL" sz="2300" kern="1200" dirty="0"/>
            <a:t>Una conclusión es innecesaria, ya que su lugar lo ocupa la tesis</a:t>
          </a:r>
        </a:p>
      </dsp:txBody>
      <dsp:txXfrm>
        <a:off x="4407086" y="3509960"/>
        <a:ext cx="2138338" cy="1305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35A44C7-1C3B-4893-9492-6F29D693F7C5}" type="datetimeFigureOut">
              <a:rPr lang="es-CL" smtClean="0"/>
              <a:t>16-06-2020</a:t>
            </a:fld>
            <a:endParaRPr lang="es-CL"/>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CL"/>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99CC432-BE90-41E2-BD91-921B2E6E3D98}" type="slidenum">
              <a:rPr lang="es-CL" smtClean="0"/>
              <a:t>‹Nº›</a:t>
            </a:fld>
            <a:endParaRPr lang="es-CL"/>
          </a:p>
        </p:txBody>
      </p:sp>
    </p:spTree>
    <p:extLst>
      <p:ext uri="{BB962C8B-B14F-4D97-AF65-F5344CB8AC3E}">
        <p14:creationId xmlns:p14="http://schemas.microsoft.com/office/powerpoint/2010/main" val="216826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5A44C7-1C3B-4893-9492-6F29D693F7C5}" type="datetimeFigureOut">
              <a:rPr lang="es-CL" smtClean="0"/>
              <a:t>16-06-2020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99CC432-BE90-41E2-BD91-921B2E6E3D98}" type="slidenum">
              <a:rPr lang="es-CL" smtClean="0"/>
              <a:t>‹Nº›</a:t>
            </a:fld>
            <a:endParaRPr lang="es-CL"/>
          </a:p>
        </p:txBody>
      </p:sp>
    </p:spTree>
    <p:extLst>
      <p:ext uri="{BB962C8B-B14F-4D97-AF65-F5344CB8AC3E}">
        <p14:creationId xmlns:p14="http://schemas.microsoft.com/office/powerpoint/2010/main" val="120793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5A44C7-1C3B-4893-9492-6F29D693F7C5}" type="datetimeFigureOut">
              <a:rPr lang="es-CL" smtClean="0"/>
              <a:t>16-06-2020</a:t>
            </a:fld>
            <a:endParaRPr lang="es-CL"/>
          </a:p>
        </p:txBody>
      </p:sp>
      <p:sp>
        <p:nvSpPr>
          <p:cNvPr id="5" name="Footer Placeholder 4"/>
          <p:cNvSpPr>
            <a:spLocks noGrp="1"/>
          </p:cNvSpPr>
          <p:nvPr>
            <p:ph type="ftr" sz="quarter" idx="11"/>
          </p:nvPr>
        </p:nvSpPr>
        <p:spPr>
          <a:xfrm>
            <a:off x="774923" y="5951811"/>
            <a:ext cx="7896279" cy="365125"/>
          </a:xfrm>
        </p:spPr>
        <p:txBody>
          <a:bodyPr/>
          <a:lstStyle/>
          <a:p>
            <a:endParaRPr lang="es-CL"/>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99CC432-BE90-41E2-BD91-921B2E6E3D98}" type="slidenum">
              <a:rPr lang="es-CL" smtClean="0"/>
              <a:t>‹Nº›</a:t>
            </a:fld>
            <a:endParaRPr lang="es-CL"/>
          </a:p>
        </p:txBody>
      </p:sp>
    </p:spTree>
    <p:extLst>
      <p:ext uri="{BB962C8B-B14F-4D97-AF65-F5344CB8AC3E}">
        <p14:creationId xmlns:p14="http://schemas.microsoft.com/office/powerpoint/2010/main" val="386715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5A44C7-1C3B-4893-9492-6F29D693F7C5}" type="datetimeFigureOut">
              <a:rPr lang="es-CL" smtClean="0"/>
              <a:t>16-06-2020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a:xfrm>
            <a:off x="10558300" y="5956137"/>
            <a:ext cx="1052508" cy="365125"/>
          </a:xfrm>
        </p:spPr>
        <p:txBody>
          <a:bodyPr/>
          <a:lstStyle/>
          <a:p>
            <a:fld id="{199CC432-BE90-41E2-BD91-921B2E6E3D98}" type="slidenum">
              <a:rPr lang="es-CL" smtClean="0"/>
              <a:t>‹Nº›</a:t>
            </a:fld>
            <a:endParaRPr lang="es-CL"/>
          </a:p>
        </p:txBody>
      </p:sp>
    </p:spTree>
    <p:extLst>
      <p:ext uri="{BB962C8B-B14F-4D97-AF65-F5344CB8AC3E}">
        <p14:creationId xmlns:p14="http://schemas.microsoft.com/office/powerpoint/2010/main" val="31893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35A44C7-1C3B-4893-9492-6F29D693F7C5}" type="datetimeFigureOut">
              <a:rPr lang="es-CL" smtClean="0"/>
              <a:t>16-06-2020</a:t>
            </a:fld>
            <a:endParaRPr lang="es-CL"/>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CL"/>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99CC432-BE90-41E2-BD91-921B2E6E3D98}" type="slidenum">
              <a:rPr lang="es-CL" smtClean="0"/>
              <a:t>‹Nº›</a:t>
            </a:fld>
            <a:endParaRPr lang="es-CL"/>
          </a:p>
        </p:txBody>
      </p:sp>
    </p:spTree>
    <p:extLst>
      <p:ext uri="{BB962C8B-B14F-4D97-AF65-F5344CB8AC3E}">
        <p14:creationId xmlns:p14="http://schemas.microsoft.com/office/powerpoint/2010/main" val="288171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35A44C7-1C3B-4893-9492-6F29D693F7C5}" type="datetimeFigureOut">
              <a:rPr lang="es-CL" smtClean="0"/>
              <a:t>16-06-2020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99CC432-BE90-41E2-BD91-921B2E6E3D98}" type="slidenum">
              <a:rPr lang="es-CL" smtClean="0"/>
              <a:t>‹Nº›</a:t>
            </a:fld>
            <a:endParaRPr lang="es-CL"/>
          </a:p>
        </p:txBody>
      </p:sp>
    </p:spTree>
    <p:extLst>
      <p:ext uri="{BB962C8B-B14F-4D97-AF65-F5344CB8AC3E}">
        <p14:creationId xmlns:p14="http://schemas.microsoft.com/office/powerpoint/2010/main" val="206807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35A44C7-1C3B-4893-9492-6F29D693F7C5}" type="datetimeFigureOut">
              <a:rPr lang="es-CL" smtClean="0"/>
              <a:t>16-06-2020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99CC432-BE90-41E2-BD91-921B2E6E3D98}" type="slidenum">
              <a:rPr lang="es-CL" smtClean="0"/>
              <a:t>‹Nº›</a:t>
            </a:fld>
            <a:endParaRPr lang="es-CL"/>
          </a:p>
        </p:txBody>
      </p:sp>
    </p:spTree>
    <p:extLst>
      <p:ext uri="{BB962C8B-B14F-4D97-AF65-F5344CB8AC3E}">
        <p14:creationId xmlns:p14="http://schemas.microsoft.com/office/powerpoint/2010/main" val="105572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35A44C7-1C3B-4893-9492-6F29D693F7C5}" type="datetimeFigureOut">
              <a:rPr lang="es-CL" smtClean="0"/>
              <a:t>16-06-2020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99CC432-BE90-41E2-BD91-921B2E6E3D98}" type="slidenum">
              <a:rPr lang="es-CL" smtClean="0"/>
              <a:t>‹Nº›</a:t>
            </a:fld>
            <a:endParaRPr lang="es-CL"/>
          </a:p>
        </p:txBody>
      </p:sp>
    </p:spTree>
    <p:extLst>
      <p:ext uri="{BB962C8B-B14F-4D97-AF65-F5344CB8AC3E}">
        <p14:creationId xmlns:p14="http://schemas.microsoft.com/office/powerpoint/2010/main" val="1942715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A44C7-1C3B-4893-9492-6F29D693F7C5}" type="datetimeFigureOut">
              <a:rPr lang="es-CL" smtClean="0"/>
              <a:t>16-06-2020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99CC432-BE90-41E2-BD91-921B2E6E3D98}" type="slidenum">
              <a:rPr lang="es-CL" smtClean="0"/>
              <a:t>‹Nº›</a:t>
            </a:fld>
            <a:endParaRPr lang="es-CL"/>
          </a:p>
        </p:txBody>
      </p:sp>
    </p:spTree>
    <p:extLst>
      <p:ext uri="{BB962C8B-B14F-4D97-AF65-F5344CB8AC3E}">
        <p14:creationId xmlns:p14="http://schemas.microsoft.com/office/powerpoint/2010/main" val="79991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35A44C7-1C3B-4893-9492-6F29D693F7C5}" type="datetimeFigureOut">
              <a:rPr lang="es-CL" smtClean="0"/>
              <a:t>16-06-2020</a:t>
            </a:fld>
            <a:endParaRPr lang="es-CL"/>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99CC432-BE90-41E2-BD91-921B2E6E3D98}" type="slidenum">
              <a:rPr lang="es-CL" smtClean="0"/>
              <a:t>‹Nº›</a:t>
            </a:fld>
            <a:endParaRPr lang="es-CL"/>
          </a:p>
        </p:txBody>
      </p:sp>
    </p:spTree>
    <p:extLst>
      <p:ext uri="{BB962C8B-B14F-4D97-AF65-F5344CB8AC3E}">
        <p14:creationId xmlns:p14="http://schemas.microsoft.com/office/powerpoint/2010/main" val="285411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835A44C7-1C3B-4893-9492-6F29D693F7C5}" type="datetimeFigureOut">
              <a:rPr lang="es-CL" smtClean="0"/>
              <a:t>16-06-2020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99CC432-BE90-41E2-BD91-921B2E6E3D98}" type="slidenum">
              <a:rPr lang="es-CL" smtClean="0"/>
              <a:t>‹Nº›</a:t>
            </a:fld>
            <a:endParaRPr lang="es-CL"/>
          </a:p>
        </p:txBody>
      </p:sp>
    </p:spTree>
    <p:extLst>
      <p:ext uri="{BB962C8B-B14F-4D97-AF65-F5344CB8AC3E}">
        <p14:creationId xmlns:p14="http://schemas.microsoft.com/office/powerpoint/2010/main" val="338258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35A44C7-1C3B-4893-9492-6F29D693F7C5}" type="datetimeFigureOut">
              <a:rPr lang="es-CL" smtClean="0"/>
              <a:t>16-06-2020</a:t>
            </a:fld>
            <a:endParaRPr lang="es-CL"/>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CL"/>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99CC432-BE90-41E2-BD91-921B2E6E3D98}" type="slidenum">
              <a:rPr lang="es-CL" smtClean="0"/>
              <a:t>‹Nº›</a:t>
            </a:fld>
            <a:endParaRPr lang="es-CL"/>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78576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1191" y="1599738"/>
            <a:ext cx="10993549" cy="1475013"/>
          </a:xfrm>
        </p:spPr>
        <p:txBody>
          <a:bodyPr>
            <a:normAutofit/>
          </a:bodyPr>
          <a:lstStyle/>
          <a:p>
            <a:pPr algn="ctr"/>
            <a:r>
              <a:rPr lang="es-CL" sz="4000" b="1" dirty="0"/>
              <a:t>Según PRIORIZACIÓN CURRICULAR 2020</a:t>
            </a:r>
          </a:p>
        </p:txBody>
      </p:sp>
      <p:sp>
        <p:nvSpPr>
          <p:cNvPr id="3" name="Subtítulo 2"/>
          <p:cNvSpPr>
            <a:spLocks noGrp="1"/>
          </p:cNvSpPr>
          <p:nvPr>
            <p:ph type="subTitle" idx="1"/>
          </p:nvPr>
        </p:nvSpPr>
        <p:spPr>
          <a:xfrm>
            <a:off x="5141843" y="4364005"/>
            <a:ext cx="6432894" cy="590321"/>
          </a:xfrm>
        </p:spPr>
        <p:txBody>
          <a:bodyPr>
            <a:noAutofit/>
          </a:bodyPr>
          <a:lstStyle/>
          <a:p>
            <a:pPr algn="r"/>
            <a:r>
              <a:rPr lang="es-CL" sz="2400" b="1" dirty="0">
                <a:solidFill>
                  <a:schemeClr val="bg2"/>
                </a:solidFill>
                <a:effectLst>
                  <a:outerShdw blurRad="38100" dist="38100" dir="2700000" algn="tl">
                    <a:srgbClr val="000000">
                      <a:alpha val="43137"/>
                    </a:srgbClr>
                  </a:outerShdw>
                </a:effectLst>
              </a:rPr>
              <a:t>PROFESORA: CAROLINA VEGA ANTÍAS</a:t>
            </a:r>
          </a:p>
        </p:txBody>
      </p:sp>
      <p:sp>
        <p:nvSpPr>
          <p:cNvPr id="4" name="CuadroTexto 3"/>
          <p:cNvSpPr txBox="1"/>
          <p:nvPr/>
        </p:nvSpPr>
        <p:spPr>
          <a:xfrm>
            <a:off x="6096001" y="768626"/>
            <a:ext cx="5181600" cy="369332"/>
          </a:xfrm>
          <a:prstGeom prst="rect">
            <a:avLst/>
          </a:prstGeom>
          <a:noFill/>
        </p:spPr>
        <p:txBody>
          <a:bodyPr wrap="square" rtlCol="0">
            <a:spAutoFit/>
          </a:bodyPr>
          <a:lstStyle/>
          <a:p>
            <a:r>
              <a:rPr lang="es-CL" b="1" dirty="0">
                <a:solidFill>
                  <a:schemeClr val="tx1">
                    <a:lumMod val="50000"/>
                    <a:lumOff val="50000"/>
                  </a:schemeClr>
                </a:solidFill>
                <a:effectLst>
                  <a:outerShdw blurRad="38100" dist="38100" dir="2700000" algn="tl">
                    <a:srgbClr val="000000">
                      <a:alpha val="43137"/>
                    </a:srgbClr>
                  </a:outerShdw>
                </a:effectLst>
              </a:rPr>
              <a:t>LENGUAJE  Y COMUNICACIÓN  4° MEDIO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80" y="401109"/>
            <a:ext cx="2976264" cy="814546"/>
          </a:xfrm>
          <a:prstGeom prst="rect">
            <a:avLst/>
          </a:prstGeom>
        </p:spPr>
      </p:pic>
      <p:sp>
        <p:nvSpPr>
          <p:cNvPr id="6" name="CuadroTexto 5"/>
          <p:cNvSpPr txBox="1"/>
          <p:nvPr/>
        </p:nvSpPr>
        <p:spPr>
          <a:xfrm>
            <a:off x="4399722" y="5724939"/>
            <a:ext cx="4147930" cy="369332"/>
          </a:xfrm>
          <a:prstGeom prst="rect">
            <a:avLst/>
          </a:prstGeom>
          <a:noFill/>
        </p:spPr>
        <p:txBody>
          <a:bodyPr wrap="square" rtlCol="0">
            <a:spAutoFit/>
          </a:bodyPr>
          <a:lstStyle/>
          <a:p>
            <a:pPr algn="ctr"/>
            <a:r>
              <a:rPr lang="es-CL" b="1" dirty="0">
                <a:solidFill>
                  <a:schemeClr val="bg2"/>
                </a:solidFill>
                <a:effectLst>
                  <a:outerShdw blurRad="38100" dist="38100" dir="2700000" algn="tl">
                    <a:srgbClr val="000000">
                      <a:alpha val="43137"/>
                    </a:srgbClr>
                  </a:outerShdw>
                </a:effectLst>
              </a:rPr>
              <a:t>TEMUCO, JUNIO DE 2020</a:t>
            </a:r>
          </a:p>
        </p:txBody>
      </p:sp>
    </p:spTree>
    <p:extLst>
      <p:ext uri="{BB962C8B-B14F-4D97-AF65-F5344CB8AC3E}">
        <p14:creationId xmlns:p14="http://schemas.microsoft.com/office/powerpoint/2010/main" val="233492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8084" y="4058088"/>
            <a:ext cx="7720760" cy="1368612"/>
          </a:xfr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ormAutofit fontScale="90000"/>
          </a:bodyPr>
          <a:lstStyle/>
          <a:p>
            <a:pPr algn="ctr">
              <a:defRPr/>
            </a:pPr>
            <a:r>
              <a:rPr lang="es-ES" b="1" dirty="0">
                <a:solidFill>
                  <a:schemeClr val="tx2">
                    <a:lumMod val="20000"/>
                    <a:lumOff val="80000"/>
                  </a:schemeClr>
                </a:solidFill>
              </a:rPr>
              <a:t>Se distinguen dos tipos de razonamiento: Lógico –racional y emotivo- afectivo. </a:t>
            </a:r>
          </a:p>
        </p:txBody>
      </p:sp>
      <p:sp>
        <p:nvSpPr>
          <p:cNvPr id="3" name="2 Marcador de contenido"/>
          <p:cNvSpPr>
            <a:spLocks noGrp="1"/>
          </p:cNvSpPr>
          <p:nvPr>
            <p:ph idx="1"/>
          </p:nvPr>
        </p:nvSpPr>
        <p:spPr>
          <a:xfrm>
            <a:off x="1883664" y="1961664"/>
            <a:ext cx="8229600" cy="1541463"/>
          </a:xfrm>
          <a:solidFill>
            <a:schemeClr val="accent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oAutofit/>
          </a:bodyPr>
          <a:lstStyle/>
          <a:p>
            <a:pPr algn="ctr">
              <a:spcAft>
                <a:spcPts val="0"/>
              </a:spcAft>
              <a:buNone/>
              <a:defRPr/>
            </a:pPr>
            <a:r>
              <a:rPr lang="es-ES" sz="3200" b="1" dirty="0">
                <a:solidFill>
                  <a:schemeClr val="tx1"/>
                </a:solidFill>
              </a:rPr>
              <a:t>En una argumentación siempre existe la intención de convencer razonadamente o de persuadir afectivamente </a:t>
            </a:r>
          </a:p>
        </p:txBody>
      </p:sp>
    </p:spTree>
    <p:extLst>
      <p:ext uri="{BB962C8B-B14F-4D97-AF65-F5344CB8AC3E}">
        <p14:creationId xmlns:p14="http://schemas.microsoft.com/office/powerpoint/2010/main" val="167845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9 Título"/>
          <p:cNvSpPr>
            <a:spLocks noGrp="1"/>
          </p:cNvSpPr>
          <p:nvPr>
            <p:ph type="title"/>
          </p:nvPr>
        </p:nvSpPr>
        <p:spPr>
          <a:xfrm>
            <a:off x="1933677" y="848139"/>
            <a:ext cx="8229600" cy="729760"/>
          </a:xfrm>
        </p:spPr>
        <p:txBody>
          <a:bodyPr>
            <a:normAutofit/>
          </a:bodyPr>
          <a:lstStyle/>
          <a:p>
            <a:pPr algn="ctr" eaLnBrk="1" hangingPunct="1"/>
            <a:r>
              <a:rPr lang="es-ES" altLang="es-CL" sz="3600" b="1" dirty="0">
                <a:solidFill>
                  <a:schemeClr val="tx2">
                    <a:lumMod val="20000"/>
                    <a:lumOff val="80000"/>
                  </a:schemeClr>
                </a:solidFill>
              </a:rPr>
              <a:t>RAZONAMIENTOS  LÓGICOS</a:t>
            </a:r>
          </a:p>
        </p:txBody>
      </p:sp>
      <p:sp>
        <p:nvSpPr>
          <p:cNvPr id="2" name="CuadroTexto 1"/>
          <p:cNvSpPr txBox="1"/>
          <p:nvPr/>
        </p:nvSpPr>
        <p:spPr>
          <a:xfrm>
            <a:off x="1559859" y="2345635"/>
            <a:ext cx="4625788" cy="5016758"/>
          </a:xfrm>
          <a:prstGeom prst="rect">
            <a:avLst/>
          </a:prstGeom>
          <a:noFill/>
        </p:spPr>
        <p:txBody>
          <a:bodyPr wrap="square" rtlCol="0">
            <a:spAutoFit/>
          </a:bodyPr>
          <a:lstStyle/>
          <a:p>
            <a:pPr marL="285750" indent="-285750">
              <a:buFont typeface="Arial" panose="020B0604020202020204" pitchFamily="34" charset="0"/>
              <a:buChar char="•"/>
            </a:pPr>
            <a:r>
              <a:rPr lang="es-CL" sz="4000" dirty="0"/>
              <a:t>Analogía</a:t>
            </a:r>
          </a:p>
          <a:p>
            <a:pPr marL="285750" indent="-285750">
              <a:buFont typeface="Arial" panose="020B0604020202020204" pitchFamily="34" charset="0"/>
              <a:buChar char="•"/>
            </a:pPr>
            <a:r>
              <a:rPr lang="es-CL" sz="4000" dirty="0"/>
              <a:t>Generalización</a:t>
            </a:r>
          </a:p>
          <a:p>
            <a:pPr marL="285750" indent="-285750">
              <a:buFont typeface="Arial" panose="020B0604020202020204" pitchFamily="34" charset="0"/>
              <a:buChar char="•"/>
            </a:pPr>
            <a:r>
              <a:rPr lang="es-CL" sz="4000" dirty="0"/>
              <a:t>Signos</a:t>
            </a:r>
          </a:p>
          <a:p>
            <a:pPr marL="285750" indent="-285750">
              <a:buFont typeface="Arial" panose="020B0604020202020204" pitchFamily="34" charset="0"/>
              <a:buChar char="•"/>
            </a:pPr>
            <a:r>
              <a:rPr lang="es-CL" sz="4000" dirty="0"/>
              <a:t>Causa</a:t>
            </a:r>
          </a:p>
          <a:p>
            <a:pPr marL="285750" indent="-285750">
              <a:buFont typeface="Arial" panose="020B0604020202020204" pitchFamily="34" charset="0"/>
              <a:buChar char="•"/>
            </a:pPr>
            <a:r>
              <a:rPr lang="es-CL" sz="4000" dirty="0"/>
              <a:t>Autoridad</a:t>
            </a:r>
          </a:p>
          <a:p>
            <a:pPr marL="285750" indent="-285750">
              <a:buFont typeface="Arial" panose="020B0604020202020204" pitchFamily="34" charset="0"/>
              <a:buChar char="•"/>
            </a:pPr>
            <a:endParaRPr lang="es-CL" sz="4000" dirty="0"/>
          </a:p>
          <a:p>
            <a:pPr marL="285750" indent="-285750">
              <a:buFont typeface="Arial" panose="020B0604020202020204" pitchFamily="34" charset="0"/>
              <a:buChar char="•"/>
            </a:pPr>
            <a:endParaRPr lang="es-CL" sz="4000" dirty="0"/>
          </a:p>
          <a:p>
            <a:pPr marL="285750" indent="-285750">
              <a:buFont typeface="Arial" panose="020B0604020202020204" pitchFamily="34" charset="0"/>
              <a:buChar char="•"/>
            </a:pPr>
            <a:endParaRPr lang="es-CL" sz="4000" dirty="0"/>
          </a:p>
        </p:txBody>
      </p:sp>
    </p:spTree>
    <p:extLst>
      <p:ext uri="{BB962C8B-B14F-4D97-AF65-F5344CB8AC3E}">
        <p14:creationId xmlns:p14="http://schemas.microsoft.com/office/powerpoint/2010/main" val="320216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4 Título"/>
          <p:cNvSpPr>
            <a:spLocks noGrp="1"/>
          </p:cNvSpPr>
          <p:nvPr>
            <p:ph type="title"/>
          </p:nvPr>
        </p:nvSpPr>
        <p:spPr/>
        <p:txBody>
          <a:bodyPr/>
          <a:lstStyle/>
          <a:p>
            <a:pPr eaLnBrk="1" hangingPunct="1"/>
            <a:r>
              <a:rPr lang="es-ES" altLang="es-CL" b="1" dirty="0">
                <a:solidFill>
                  <a:schemeClr val="tx2">
                    <a:lumMod val="20000"/>
                    <a:lumOff val="80000"/>
                  </a:schemeClr>
                </a:solidFill>
              </a:rPr>
              <a:t>RAZONAMIENTOS POR ANALOGÍA </a:t>
            </a:r>
          </a:p>
        </p:txBody>
      </p:sp>
      <p:sp>
        <p:nvSpPr>
          <p:cNvPr id="6" name="5 Marcador de texto"/>
          <p:cNvSpPr>
            <a:spLocks noGrp="1"/>
          </p:cNvSpPr>
          <p:nvPr>
            <p:ph type="body" idx="1"/>
          </p:nvPr>
        </p:nvSpPr>
        <p:spPr>
          <a:xfrm>
            <a:off x="571687" y="2903162"/>
            <a:ext cx="3939988" cy="614762"/>
          </a:xfrm>
        </p:spPr>
        <p:style>
          <a:lnRef idx="2">
            <a:schemeClr val="accent2"/>
          </a:lnRef>
          <a:fillRef idx="1">
            <a:schemeClr val="lt1"/>
          </a:fillRef>
          <a:effectRef idx="0">
            <a:schemeClr val="accent2"/>
          </a:effectRef>
          <a:fontRef idx="minor">
            <a:schemeClr val="dk1"/>
          </a:fontRef>
        </p:style>
        <p:txBody>
          <a:bodyPr rtlCol="0">
            <a:noAutofit/>
          </a:bodyPr>
          <a:lstStyle/>
          <a:p>
            <a:pPr>
              <a:spcAft>
                <a:spcPts val="0"/>
              </a:spcAft>
              <a:defRPr/>
            </a:pPr>
            <a:r>
              <a:rPr lang="es-ES" sz="2800" b="1" dirty="0">
                <a:solidFill>
                  <a:schemeClr val="accent2">
                    <a:lumMod val="50000"/>
                  </a:schemeClr>
                </a:solidFill>
              </a:rPr>
              <a:t>CARACTERÍSTICA</a:t>
            </a:r>
            <a:r>
              <a:rPr lang="es-ES" sz="2400" b="1" dirty="0">
                <a:solidFill>
                  <a:schemeClr val="accent2">
                    <a:lumMod val="50000"/>
                  </a:schemeClr>
                </a:solidFill>
              </a:rPr>
              <a:t>:  </a:t>
            </a:r>
          </a:p>
        </p:txBody>
      </p:sp>
      <p:sp>
        <p:nvSpPr>
          <p:cNvPr id="7" name="6 Marcador de contenido"/>
          <p:cNvSpPr>
            <a:spLocks noGrp="1"/>
          </p:cNvSpPr>
          <p:nvPr>
            <p:ph sz="half" idx="2"/>
          </p:nvPr>
        </p:nvSpPr>
        <p:spPr>
          <a:xfrm>
            <a:off x="5654675" y="2124635"/>
            <a:ext cx="4464496" cy="1817140"/>
          </a:xfrm>
          <a:solidFill>
            <a:schemeClr val="accent2">
              <a:lumMod val="20000"/>
              <a:lumOff val="80000"/>
            </a:schemeClr>
          </a:solidFill>
          <a:ln>
            <a:miter lim="800000"/>
            <a:headEnd/>
            <a:tailEnd/>
          </a:ln>
        </p:spPr>
        <p:style>
          <a:lnRef idx="0">
            <a:schemeClr val="accent3"/>
          </a:lnRef>
          <a:fillRef idx="3">
            <a:schemeClr val="accent3"/>
          </a:fillRef>
          <a:effectRef idx="3">
            <a:schemeClr val="accent3"/>
          </a:effectRef>
          <a:fontRef idx="minor">
            <a:schemeClr val="lt1"/>
          </a:fontRef>
        </p:style>
        <p:txBody>
          <a:bodyPr rtlCol="0">
            <a:normAutofit fontScale="85000" lnSpcReduction="20000"/>
          </a:bodyPr>
          <a:lstStyle/>
          <a:p>
            <a:pPr algn="ctr">
              <a:spcAft>
                <a:spcPts val="0"/>
              </a:spcAft>
              <a:buNone/>
              <a:defRPr/>
            </a:pPr>
            <a:r>
              <a:rPr lang="es-ES" sz="3200" b="1" dirty="0">
                <a:solidFill>
                  <a:schemeClr val="tx1"/>
                </a:solidFill>
              </a:rPr>
              <a:t>Establece una</a:t>
            </a:r>
          </a:p>
          <a:p>
            <a:pPr algn="ctr">
              <a:spcAft>
                <a:spcPts val="0"/>
              </a:spcAft>
              <a:buNone/>
              <a:defRPr/>
            </a:pPr>
            <a:r>
              <a:rPr lang="es-ES" sz="3200" b="1" dirty="0">
                <a:solidFill>
                  <a:schemeClr val="tx1"/>
                </a:solidFill>
              </a:rPr>
              <a:t>semejanza entre dos</a:t>
            </a:r>
          </a:p>
          <a:p>
            <a:pPr algn="ctr">
              <a:spcAft>
                <a:spcPts val="0"/>
              </a:spcAft>
              <a:buNone/>
              <a:defRPr/>
            </a:pPr>
            <a:r>
              <a:rPr lang="es-ES" sz="3200" b="1" dirty="0">
                <a:solidFill>
                  <a:schemeClr val="tx1"/>
                </a:solidFill>
              </a:rPr>
              <a:t>conceptos, seres o</a:t>
            </a:r>
          </a:p>
          <a:p>
            <a:pPr algn="ctr">
              <a:spcAft>
                <a:spcPts val="0"/>
              </a:spcAft>
              <a:buNone/>
              <a:defRPr/>
            </a:pPr>
            <a:r>
              <a:rPr lang="es-ES" sz="3200" b="1" dirty="0">
                <a:solidFill>
                  <a:schemeClr val="tx1"/>
                </a:solidFill>
              </a:rPr>
              <a:t>cosas diferentes.</a:t>
            </a:r>
          </a:p>
          <a:p>
            <a:pPr algn="ctr">
              <a:spcAft>
                <a:spcPts val="0"/>
              </a:spcAft>
              <a:defRPr/>
            </a:pPr>
            <a:endParaRPr lang="es-ES" sz="3200" dirty="0">
              <a:solidFill>
                <a:schemeClr val="bg1"/>
              </a:solidFill>
            </a:endParaRPr>
          </a:p>
        </p:txBody>
      </p:sp>
      <p:sp>
        <p:nvSpPr>
          <p:cNvPr id="12" name="AutoShape 36"/>
          <p:cNvSpPr>
            <a:spLocks noChangeArrowheads="1"/>
          </p:cNvSpPr>
          <p:nvPr/>
        </p:nvSpPr>
        <p:spPr bwMode="auto">
          <a:xfrm>
            <a:off x="4511675" y="4365625"/>
            <a:ext cx="1143000" cy="762000"/>
          </a:xfrm>
          <a:prstGeom prst="flowChartPunchedTape">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CL" sz="2400" b="1" dirty="0">
                <a:solidFill>
                  <a:schemeClr val="accent2">
                    <a:lumMod val="20000"/>
                    <a:lumOff val="80000"/>
                  </a:schemeClr>
                </a:solidFill>
              </a:rPr>
              <a:t>A</a:t>
            </a:r>
          </a:p>
        </p:txBody>
      </p:sp>
      <p:grpSp>
        <p:nvGrpSpPr>
          <p:cNvPr id="2" name="Group 49"/>
          <p:cNvGrpSpPr>
            <a:grpSpLocks/>
          </p:cNvGrpSpPr>
          <p:nvPr/>
        </p:nvGrpSpPr>
        <p:grpSpPr bwMode="auto">
          <a:xfrm>
            <a:off x="5880100" y="4508501"/>
            <a:ext cx="2362200" cy="747713"/>
            <a:chOff x="2016" y="3072"/>
            <a:chExt cx="1488" cy="471"/>
          </a:xfrm>
        </p:grpSpPr>
        <p:sp>
          <p:nvSpPr>
            <p:cNvPr id="8203" name="AutoShape 40"/>
            <p:cNvSpPr>
              <a:spLocks noChangeArrowheads="1"/>
            </p:cNvSpPr>
            <p:nvPr/>
          </p:nvSpPr>
          <p:spPr bwMode="auto">
            <a:xfrm>
              <a:off x="2016" y="3072"/>
              <a:ext cx="1488" cy="192"/>
            </a:xfrm>
            <a:prstGeom prst="leftRightArrow">
              <a:avLst>
                <a:gd name="adj1" fmla="val 50000"/>
                <a:gd name="adj2" fmla="val 155000"/>
              </a:avLst>
            </a:prstGeom>
            <a:solidFill>
              <a:schemeClr val="accent2">
                <a:lumMod val="20000"/>
                <a:lumOff val="80000"/>
              </a:schemeClr>
            </a:solidFill>
            <a:ln w="9525">
              <a:solidFill>
                <a:schemeClr val="accent2">
                  <a:lumMod val="50000"/>
                </a:scheme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Calibri" panose="020F0502020204030204" pitchFamily="34" charset="0"/>
              </a:endParaRPr>
            </a:p>
          </p:txBody>
        </p:sp>
        <p:sp>
          <p:nvSpPr>
            <p:cNvPr id="8204" name="Text Box 41"/>
            <p:cNvSpPr txBox="1">
              <a:spLocks noChangeArrowheads="1"/>
            </p:cNvSpPr>
            <p:nvPr/>
          </p:nvSpPr>
          <p:spPr bwMode="auto">
            <a:xfrm>
              <a:off x="2400" y="3312"/>
              <a:ext cx="860" cy="23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CL" b="1" dirty="0">
                  <a:solidFill>
                    <a:schemeClr val="accent2">
                      <a:lumMod val="50000"/>
                    </a:schemeClr>
                  </a:solidFill>
                </a:rPr>
                <a:t>Semejanza</a:t>
              </a:r>
            </a:p>
          </p:txBody>
        </p:sp>
      </p:grpSp>
      <p:sp>
        <p:nvSpPr>
          <p:cNvPr id="16" name="AutoShape 39"/>
          <p:cNvSpPr>
            <a:spLocks noChangeArrowheads="1"/>
          </p:cNvSpPr>
          <p:nvPr/>
        </p:nvSpPr>
        <p:spPr bwMode="auto">
          <a:xfrm>
            <a:off x="8399463" y="4365625"/>
            <a:ext cx="1143000" cy="762000"/>
          </a:xfrm>
          <a:prstGeom prst="flowChartPunchedTape">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CL" sz="2400" b="1" dirty="0">
                <a:solidFill>
                  <a:schemeClr val="accent2">
                    <a:lumMod val="20000"/>
                    <a:lumOff val="80000"/>
                  </a:schemeClr>
                </a:solidFill>
              </a:rPr>
              <a:t>B</a:t>
            </a:r>
          </a:p>
        </p:txBody>
      </p:sp>
    </p:spTree>
    <p:extLst>
      <p:ext uri="{BB962C8B-B14F-4D97-AF65-F5344CB8AC3E}">
        <p14:creationId xmlns:p14="http://schemas.microsoft.com/office/powerpoint/2010/main" val="2964945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 calcmode="lin" valueType="num">
                                      <p:cBhvr>
                                        <p:cTn id="23"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878169" y="804023"/>
            <a:ext cx="3683000" cy="792163"/>
          </a:xfrm>
          <a:noFill/>
          <a:ln>
            <a:noFill/>
          </a:ln>
        </p:spPr>
        <p:style>
          <a:lnRef idx="2">
            <a:schemeClr val="accent2"/>
          </a:lnRef>
          <a:fillRef idx="1">
            <a:schemeClr val="lt1"/>
          </a:fillRef>
          <a:effectRef idx="0">
            <a:schemeClr val="accent2"/>
          </a:effectRef>
          <a:fontRef idx="minor">
            <a:schemeClr val="dk1"/>
          </a:fontRef>
        </p:style>
        <p:txBody>
          <a:bodyPr rtlCol="0">
            <a:normAutofit/>
          </a:bodyPr>
          <a:lstStyle/>
          <a:p>
            <a:pPr>
              <a:defRPr/>
            </a:pPr>
            <a:r>
              <a:rPr lang="es-ES" sz="3200" b="1" dirty="0">
                <a:solidFill>
                  <a:schemeClr val="bg2">
                    <a:lumMod val="90000"/>
                  </a:schemeClr>
                </a:solidFill>
              </a:rPr>
              <a:t>EJEMPLO:</a:t>
            </a:r>
          </a:p>
        </p:txBody>
      </p:sp>
      <p:sp>
        <p:nvSpPr>
          <p:cNvPr id="12" name="11 Rectángulo"/>
          <p:cNvSpPr/>
          <p:nvPr/>
        </p:nvSpPr>
        <p:spPr>
          <a:xfrm>
            <a:off x="2339789" y="2059082"/>
            <a:ext cx="7439118" cy="3539430"/>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pPr algn="just">
              <a:defRPr/>
            </a:pPr>
            <a:r>
              <a:rPr lang="es-ES" sz="2800" b="1" u="sng" dirty="0">
                <a:solidFill>
                  <a:schemeClr val="tx1"/>
                </a:solidFill>
              </a:rPr>
              <a:t>La pena de muerte es aceptable</a:t>
            </a:r>
            <a:r>
              <a:rPr lang="es-ES" sz="2800" b="1" dirty="0">
                <a:solidFill>
                  <a:schemeClr val="tx1"/>
                </a:solidFill>
              </a:rPr>
              <a:t>, porque la sociedad es como el cuerpo humano. Cuando tenemos un miembro del cuerpo gangrenoso, debemos amputarlo para que no afecte al resto del cuerpo. Del mismo modo, los delincuentes deben ser eliminados para que no infecten al resto de la sociedad.</a:t>
            </a:r>
          </a:p>
        </p:txBody>
      </p:sp>
      <p:sp>
        <p:nvSpPr>
          <p:cNvPr id="4" name="CuadroTexto 3"/>
          <p:cNvSpPr txBox="1"/>
          <p:nvPr/>
        </p:nvSpPr>
        <p:spPr>
          <a:xfrm>
            <a:off x="942699" y="5657042"/>
            <a:ext cx="3334870" cy="830997"/>
          </a:xfrm>
          <a:prstGeom prst="rect">
            <a:avLst/>
          </a:prstGeom>
          <a:noFill/>
        </p:spPr>
        <p:txBody>
          <a:bodyPr wrap="square" rtlCol="0">
            <a:spAutoFit/>
          </a:bodyPr>
          <a:lstStyle/>
          <a:p>
            <a:pPr algn="ctr"/>
            <a:r>
              <a:rPr lang="es-CL" sz="2400" dirty="0"/>
              <a:t>A:</a:t>
            </a:r>
            <a:br>
              <a:rPr lang="es-CL" sz="2400" dirty="0"/>
            </a:br>
            <a:r>
              <a:rPr lang="es-CL" sz="2400" dirty="0"/>
              <a:t>SOCIEDAD</a:t>
            </a:r>
          </a:p>
        </p:txBody>
      </p:sp>
      <p:sp>
        <p:nvSpPr>
          <p:cNvPr id="8" name="CuadroTexto 7"/>
          <p:cNvSpPr txBox="1"/>
          <p:nvPr/>
        </p:nvSpPr>
        <p:spPr>
          <a:xfrm>
            <a:off x="7797754" y="5589160"/>
            <a:ext cx="3334870" cy="830997"/>
          </a:xfrm>
          <a:prstGeom prst="rect">
            <a:avLst/>
          </a:prstGeom>
          <a:noFill/>
        </p:spPr>
        <p:txBody>
          <a:bodyPr wrap="square" rtlCol="0">
            <a:spAutoFit/>
          </a:bodyPr>
          <a:lstStyle/>
          <a:p>
            <a:pPr algn="ctr"/>
            <a:r>
              <a:rPr lang="es-CL" sz="2400" dirty="0"/>
              <a:t>B:</a:t>
            </a:r>
            <a:br>
              <a:rPr lang="es-CL" sz="2400" dirty="0"/>
            </a:br>
            <a:r>
              <a:rPr lang="es-CL" sz="2400" dirty="0"/>
              <a:t>CUERPO HUMANO</a:t>
            </a:r>
          </a:p>
        </p:txBody>
      </p:sp>
    </p:spTree>
    <p:extLst>
      <p:ext uri="{BB962C8B-B14F-4D97-AF65-F5344CB8AC3E}">
        <p14:creationId xmlns:p14="http://schemas.microsoft.com/office/powerpoint/2010/main" val="135939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rtlCol="0">
            <a:normAutofit/>
          </a:bodyPr>
          <a:lstStyle/>
          <a:p>
            <a:pPr>
              <a:defRPr/>
            </a:pPr>
            <a:r>
              <a:rPr lang="es-ES" b="1" dirty="0">
                <a:solidFill>
                  <a:schemeClr val="accent2">
                    <a:lumMod val="20000"/>
                    <a:lumOff val="80000"/>
                  </a:schemeClr>
                </a:solidFill>
              </a:rPr>
              <a:t>RAZONAMIENTOS POR GENERALIZACIÓN </a:t>
            </a:r>
          </a:p>
        </p:txBody>
      </p:sp>
      <p:sp>
        <p:nvSpPr>
          <p:cNvPr id="6" name="5 Marcador de texto"/>
          <p:cNvSpPr>
            <a:spLocks noGrp="1"/>
          </p:cNvSpPr>
          <p:nvPr>
            <p:ph type="body" idx="1"/>
          </p:nvPr>
        </p:nvSpPr>
        <p:spPr>
          <a:xfrm>
            <a:off x="1354231" y="2933064"/>
            <a:ext cx="2663825" cy="576262"/>
          </a:xfrm>
        </p:spPr>
        <p:style>
          <a:lnRef idx="2">
            <a:schemeClr val="accent2"/>
          </a:lnRef>
          <a:fillRef idx="1">
            <a:schemeClr val="lt1"/>
          </a:fillRef>
          <a:effectRef idx="0">
            <a:schemeClr val="accent2"/>
          </a:effectRef>
          <a:fontRef idx="minor">
            <a:schemeClr val="dk1"/>
          </a:fontRef>
        </p:style>
        <p:txBody>
          <a:bodyPr rtlCol="0">
            <a:normAutofit fontScale="92500"/>
          </a:bodyPr>
          <a:lstStyle/>
          <a:p>
            <a:pPr>
              <a:spcAft>
                <a:spcPts val="0"/>
              </a:spcAft>
              <a:defRPr/>
            </a:pPr>
            <a:r>
              <a:rPr lang="es-ES" sz="2600" dirty="0">
                <a:solidFill>
                  <a:schemeClr val="accent2">
                    <a:lumMod val="50000"/>
                  </a:schemeClr>
                </a:solidFill>
              </a:rPr>
              <a:t>CARACTERÍSTICA</a:t>
            </a:r>
            <a:r>
              <a:rPr lang="es-ES" dirty="0">
                <a:solidFill>
                  <a:schemeClr val="accent2">
                    <a:lumMod val="50000"/>
                  </a:schemeClr>
                </a:solidFill>
              </a:rPr>
              <a:t>:  </a:t>
            </a:r>
          </a:p>
        </p:txBody>
      </p:sp>
      <p:sp>
        <p:nvSpPr>
          <p:cNvPr id="7" name="6 Marcador de contenido"/>
          <p:cNvSpPr>
            <a:spLocks noGrp="1"/>
          </p:cNvSpPr>
          <p:nvPr>
            <p:ph sz="half" idx="2"/>
          </p:nvPr>
        </p:nvSpPr>
        <p:spPr>
          <a:xfrm>
            <a:off x="5519515" y="2248355"/>
            <a:ext cx="4464496" cy="1728192"/>
          </a:xfrm>
          <a:solidFill>
            <a:schemeClr val="accent2">
              <a:lumMod val="20000"/>
              <a:lumOff val="80000"/>
            </a:schemeClr>
          </a:solidFill>
          <a:ln>
            <a:miter lim="800000"/>
            <a:headEnd/>
            <a:tailEnd/>
          </a:ln>
        </p:spPr>
        <p:style>
          <a:lnRef idx="0">
            <a:schemeClr val="accent3"/>
          </a:lnRef>
          <a:fillRef idx="3">
            <a:schemeClr val="accent3"/>
          </a:fillRef>
          <a:effectRef idx="3">
            <a:schemeClr val="accent3"/>
          </a:effectRef>
          <a:fontRef idx="minor">
            <a:schemeClr val="lt1"/>
          </a:fontRef>
        </p:style>
        <p:txBody>
          <a:bodyPr rtlCol="0">
            <a:normAutofit fontScale="92500"/>
          </a:bodyPr>
          <a:lstStyle/>
          <a:p>
            <a:pPr algn="ctr">
              <a:spcAft>
                <a:spcPts val="0"/>
              </a:spcAft>
              <a:buNone/>
              <a:defRPr/>
            </a:pPr>
            <a:r>
              <a:rPr lang="es-ES" sz="3200" b="1" dirty="0">
                <a:solidFill>
                  <a:schemeClr val="tx1"/>
                </a:solidFill>
              </a:rPr>
              <a:t>A partir de varios casos</a:t>
            </a:r>
          </a:p>
          <a:p>
            <a:pPr algn="ctr">
              <a:spcAft>
                <a:spcPts val="0"/>
              </a:spcAft>
              <a:buNone/>
              <a:defRPr/>
            </a:pPr>
            <a:r>
              <a:rPr lang="es-ES" sz="3200" b="1" dirty="0">
                <a:solidFill>
                  <a:schemeClr val="tx1"/>
                </a:solidFill>
              </a:rPr>
              <a:t>similares  se generaliza</a:t>
            </a:r>
          </a:p>
          <a:p>
            <a:pPr algn="ctr">
              <a:spcAft>
                <a:spcPts val="0"/>
              </a:spcAft>
              <a:buNone/>
              <a:defRPr/>
            </a:pPr>
            <a:r>
              <a:rPr lang="es-ES" sz="3200" b="1" dirty="0">
                <a:solidFill>
                  <a:schemeClr val="tx1"/>
                </a:solidFill>
              </a:rPr>
              <a:t>una tesis común.</a:t>
            </a:r>
          </a:p>
        </p:txBody>
      </p:sp>
      <p:sp>
        <p:nvSpPr>
          <p:cNvPr id="11" name="AutoShape 18"/>
          <p:cNvSpPr>
            <a:spLocks noChangeArrowheads="1"/>
          </p:cNvSpPr>
          <p:nvPr/>
        </p:nvSpPr>
        <p:spPr bwMode="auto">
          <a:xfrm>
            <a:off x="4079875" y="4724400"/>
            <a:ext cx="685800" cy="685800"/>
          </a:xfrm>
          <a:prstGeom prst="flowChartExtract">
            <a:avLst/>
          </a:prstGeom>
          <a:solidFill>
            <a:srgbClr val="FFCC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CL"/>
              <a:t>1</a:t>
            </a:r>
          </a:p>
        </p:txBody>
      </p:sp>
      <p:sp>
        <p:nvSpPr>
          <p:cNvPr id="13" name="AutoShape 19"/>
          <p:cNvSpPr>
            <a:spLocks noChangeArrowheads="1"/>
          </p:cNvSpPr>
          <p:nvPr/>
        </p:nvSpPr>
        <p:spPr bwMode="auto">
          <a:xfrm>
            <a:off x="4511675" y="4508500"/>
            <a:ext cx="685800" cy="649288"/>
          </a:xfrm>
          <a:prstGeom prst="flowChartMerge">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CL"/>
              <a:t>2</a:t>
            </a:r>
          </a:p>
        </p:txBody>
      </p:sp>
      <p:sp>
        <p:nvSpPr>
          <p:cNvPr id="17" name="AutoShape 17"/>
          <p:cNvSpPr>
            <a:spLocks noChangeArrowheads="1"/>
          </p:cNvSpPr>
          <p:nvPr/>
        </p:nvSpPr>
        <p:spPr bwMode="auto">
          <a:xfrm>
            <a:off x="4872038" y="4724400"/>
            <a:ext cx="685800" cy="685800"/>
          </a:xfrm>
          <a:prstGeom prst="flowChartExtra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CL" dirty="0"/>
              <a:t>3</a:t>
            </a:r>
          </a:p>
        </p:txBody>
      </p:sp>
      <p:sp>
        <p:nvSpPr>
          <p:cNvPr id="18" name="AutoShape 29"/>
          <p:cNvSpPr>
            <a:spLocks noChangeArrowheads="1"/>
          </p:cNvSpPr>
          <p:nvPr/>
        </p:nvSpPr>
        <p:spPr bwMode="auto">
          <a:xfrm>
            <a:off x="5880100" y="4941888"/>
            <a:ext cx="1600200" cy="304800"/>
          </a:xfrm>
          <a:prstGeom prst="chevron">
            <a:avLst>
              <a:gd name="adj" fmla="val 131250"/>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Calibri" panose="020F0502020204030204" pitchFamily="34" charset="0"/>
            </a:endParaRPr>
          </a:p>
        </p:txBody>
      </p:sp>
      <p:sp>
        <p:nvSpPr>
          <p:cNvPr id="19" name="AutoShape 20"/>
          <p:cNvSpPr>
            <a:spLocks noChangeArrowheads="1"/>
          </p:cNvSpPr>
          <p:nvPr/>
        </p:nvSpPr>
        <p:spPr bwMode="auto">
          <a:xfrm>
            <a:off x="7751763" y="4508500"/>
            <a:ext cx="2590800" cy="1296988"/>
          </a:xfrm>
          <a:prstGeom prst="flowChartMerge">
            <a:avLst/>
          </a:prstGeom>
          <a:solidFill>
            <a:schemeClr val="accent2">
              <a:lumMod val="5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L" altLang="es-CL" b="1" dirty="0">
                <a:solidFill>
                  <a:schemeClr val="accent2">
                    <a:lumMod val="20000"/>
                    <a:lumOff val="80000"/>
                  </a:schemeClr>
                </a:solidFill>
              </a:rPr>
              <a:t>TESIS</a:t>
            </a:r>
          </a:p>
          <a:p>
            <a:pPr algn="ctr" eaLnBrk="1" hangingPunct="1"/>
            <a:r>
              <a:rPr lang="es-CL" altLang="es-CL" b="1" dirty="0">
                <a:solidFill>
                  <a:schemeClr val="accent2">
                    <a:lumMod val="20000"/>
                    <a:lumOff val="80000"/>
                  </a:schemeClr>
                </a:solidFill>
              </a:rPr>
              <a:t> GENERAL</a:t>
            </a:r>
          </a:p>
        </p:txBody>
      </p:sp>
    </p:spTree>
    <p:extLst>
      <p:ext uri="{BB962C8B-B14F-4D97-AF65-F5344CB8AC3E}">
        <p14:creationId xmlns:p14="http://schemas.microsoft.com/office/powerpoint/2010/main" val="386905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P spid="17" grpId="0" animBg="1" autoUpdateAnimBg="0"/>
      <p:bldP spid="18" grpId="0" animBg="1"/>
      <p:bldP spid="19"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012640" y="790576"/>
            <a:ext cx="3683000" cy="792163"/>
          </a:xfrm>
          <a:noFill/>
          <a:ln>
            <a:noFill/>
          </a:ln>
        </p:spPr>
        <p:style>
          <a:lnRef idx="2">
            <a:schemeClr val="accent2"/>
          </a:lnRef>
          <a:fillRef idx="1">
            <a:schemeClr val="lt1"/>
          </a:fillRef>
          <a:effectRef idx="0">
            <a:schemeClr val="accent2"/>
          </a:effectRef>
          <a:fontRef idx="minor">
            <a:schemeClr val="dk1"/>
          </a:fontRef>
        </p:style>
        <p:txBody>
          <a:bodyPr rtlCol="0">
            <a:normAutofit/>
          </a:bodyPr>
          <a:lstStyle/>
          <a:p>
            <a:pPr>
              <a:defRPr/>
            </a:pPr>
            <a:r>
              <a:rPr lang="es-ES" b="1" dirty="0">
                <a:solidFill>
                  <a:schemeClr val="accent2">
                    <a:lumMod val="20000"/>
                    <a:lumOff val="80000"/>
                  </a:schemeClr>
                </a:solidFill>
              </a:rPr>
              <a:t>EJEMPLO:</a:t>
            </a:r>
          </a:p>
        </p:txBody>
      </p:sp>
      <p:sp>
        <p:nvSpPr>
          <p:cNvPr id="12" name="11 Rectángulo"/>
          <p:cNvSpPr/>
          <p:nvPr/>
        </p:nvSpPr>
        <p:spPr>
          <a:xfrm>
            <a:off x="1802294" y="2439801"/>
            <a:ext cx="8613913" cy="2308324"/>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pPr algn="just">
              <a:defRPr/>
            </a:pPr>
            <a:r>
              <a:rPr lang="es-ES" sz="3600" b="1" dirty="0">
                <a:solidFill>
                  <a:schemeClr val="tx1"/>
                </a:solidFill>
              </a:rPr>
              <a:t>“</a:t>
            </a:r>
            <a:r>
              <a:rPr lang="es-ES" sz="3600" b="1" u="sng" dirty="0">
                <a:solidFill>
                  <a:schemeClr val="tx1"/>
                </a:solidFill>
              </a:rPr>
              <a:t>Los chilenos son solidarios</a:t>
            </a:r>
            <a:r>
              <a:rPr lang="es-ES" sz="3600" b="1" dirty="0">
                <a:solidFill>
                  <a:schemeClr val="tx1"/>
                </a:solidFill>
              </a:rPr>
              <a:t>, pues ante cualquier catástrofe u obra benéfica, siempre hay muchos chilenos que ayudan y se cumplen las metas”.</a:t>
            </a:r>
          </a:p>
        </p:txBody>
      </p:sp>
    </p:spTree>
    <p:extLst>
      <p:ext uri="{BB962C8B-B14F-4D97-AF65-F5344CB8AC3E}">
        <p14:creationId xmlns:p14="http://schemas.microsoft.com/office/powerpoint/2010/main" val="286351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4 Título"/>
          <p:cNvSpPr>
            <a:spLocks noGrp="1"/>
          </p:cNvSpPr>
          <p:nvPr>
            <p:ph type="title"/>
          </p:nvPr>
        </p:nvSpPr>
        <p:spPr/>
        <p:txBody>
          <a:bodyPr>
            <a:normAutofit/>
          </a:bodyPr>
          <a:lstStyle/>
          <a:p>
            <a:pPr eaLnBrk="1" hangingPunct="1"/>
            <a:r>
              <a:rPr lang="es-ES" altLang="es-CL" sz="3200" b="1" dirty="0">
                <a:solidFill>
                  <a:schemeClr val="tx2">
                    <a:lumMod val="20000"/>
                    <a:lumOff val="80000"/>
                  </a:schemeClr>
                </a:solidFill>
              </a:rPr>
              <a:t>RAZONAMIENTOS POR SIGNOS  </a:t>
            </a:r>
          </a:p>
        </p:txBody>
      </p:sp>
      <p:sp>
        <p:nvSpPr>
          <p:cNvPr id="6" name="5 Marcador de texto"/>
          <p:cNvSpPr>
            <a:spLocks noGrp="1"/>
          </p:cNvSpPr>
          <p:nvPr>
            <p:ph type="body" idx="1"/>
          </p:nvPr>
        </p:nvSpPr>
        <p:spPr>
          <a:xfrm>
            <a:off x="763727" y="2205038"/>
            <a:ext cx="2663825" cy="576262"/>
          </a:xfrm>
        </p:spPr>
        <p:style>
          <a:lnRef idx="2">
            <a:schemeClr val="accent2"/>
          </a:lnRef>
          <a:fillRef idx="1">
            <a:schemeClr val="lt1"/>
          </a:fillRef>
          <a:effectRef idx="0">
            <a:schemeClr val="accent2"/>
          </a:effectRef>
          <a:fontRef idx="minor">
            <a:schemeClr val="dk1"/>
          </a:fontRef>
        </p:style>
        <p:txBody>
          <a:bodyPr rtlCol="0">
            <a:normAutofit fontScale="92500"/>
          </a:bodyPr>
          <a:lstStyle/>
          <a:p>
            <a:pPr>
              <a:spcAft>
                <a:spcPts val="0"/>
              </a:spcAft>
              <a:defRPr/>
            </a:pPr>
            <a:r>
              <a:rPr lang="es-ES" sz="2600" dirty="0">
                <a:solidFill>
                  <a:schemeClr val="accent2">
                    <a:lumMod val="50000"/>
                  </a:schemeClr>
                </a:solidFill>
              </a:rPr>
              <a:t>CARACTERÍSTICA</a:t>
            </a:r>
            <a:r>
              <a:rPr lang="es-ES" dirty="0">
                <a:solidFill>
                  <a:schemeClr val="accent2">
                    <a:lumMod val="50000"/>
                  </a:schemeClr>
                </a:solidFill>
              </a:rPr>
              <a:t>:  </a:t>
            </a:r>
          </a:p>
        </p:txBody>
      </p:sp>
      <p:sp>
        <p:nvSpPr>
          <p:cNvPr id="7" name="6 Marcador de contenido"/>
          <p:cNvSpPr>
            <a:spLocks noGrp="1"/>
          </p:cNvSpPr>
          <p:nvPr>
            <p:ph sz="half" idx="2"/>
          </p:nvPr>
        </p:nvSpPr>
        <p:spPr>
          <a:xfrm>
            <a:off x="3573549" y="1957247"/>
            <a:ext cx="4464496" cy="2256944"/>
          </a:xfrm>
          <a:solidFill>
            <a:schemeClr val="accent2">
              <a:lumMod val="20000"/>
              <a:lumOff val="80000"/>
            </a:schemeClr>
          </a:solidFill>
          <a:ln>
            <a:miter lim="800000"/>
            <a:headEnd/>
            <a:tailEnd/>
          </a:ln>
        </p:spPr>
        <p:style>
          <a:lnRef idx="0">
            <a:schemeClr val="accent3"/>
          </a:lnRef>
          <a:fillRef idx="3">
            <a:schemeClr val="accent3"/>
          </a:fillRef>
          <a:effectRef idx="3">
            <a:schemeClr val="accent3"/>
          </a:effectRef>
          <a:fontRef idx="minor">
            <a:schemeClr val="lt1"/>
          </a:fontRef>
        </p:style>
        <p:txBody>
          <a:bodyPr rtlCol="0">
            <a:noAutofit/>
          </a:bodyPr>
          <a:lstStyle/>
          <a:p>
            <a:pPr algn="ctr">
              <a:spcAft>
                <a:spcPts val="0"/>
              </a:spcAft>
              <a:buNone/>
              <a:defRPr/>
            </a:pPr>
            <a:r>
              <a:rPr lang="es-ES" sz="2800" b="1" dirty="0">
                <a:solidFill>
                  <a:schemeClr val="tx1"/>
                </a:solidFill>
              </a:rPr>
              <a:t>Se utilizan indicios o</a:t>
            </a:r>
          </a:p>
          <a:p>
            <a:pPr algn="ctr">
              <a:spcAft>
                <a:spcPts val="0"/>
              </a:spcAft>
              <a:buNone/>
              <a:defRPr/>
            </a:pPr>
            <a:r>
              <a:rPr lang="es-ES" sz="2800" b="1" dirty="0">
                <a:solidFill>
                  <a:schemeClr val="tx1"/>
                </a:solidFill>
              </a:rPr>
              <a:t>señales para establecer la</a:t>
            </a:r>
          </a:p>
          <a:p>
            <a:pPr algn="ctr">
              <a:spcAft>
                <a:spcPts val="0"/>
              </a:spcAft>
              <a:buNone/>
              <a:defRPr/>
            </a:pPr>
            <a:r>
              <a:rPr lang="es-ES" sz="2800" b="1" dirty="0">
                <a:solidFill>
                  <a:schemeClr val="tx1"/>
                </a:solidFill>
              </a:rPr>
              <a:t>existencia de un fenómeno. </a:t>
            </a:r>
          </a:p>
        </p:txBody>
      </p:sp>
      <p:sp>
        <p:nvSpPr>
          <p:cNvPr id="12" name="11 Rectángulo"/>
          <p:cNvSpPr/>
          <p:nvPr/>
        </p:nvSpPr>
        <p:spPr>
          <a:xfrm>
            <a:off x="8357399" y="751988"/>
            <a:ext cx="3253410" cy="4081117"/>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pPr algn="just">
              <a:lnSpc>
                <a:spcPct val="90000"/>
              </a:lnSpc>
              <a:defRPr/>
            </a:pPr>
            <a:r>
              <a:rPr lang="es-ES" sz="3600" b="1" dirty="0">
                <a:solidFill>
                  <a:schemeClr val="tx1"/>
                </a:solidFill>
              </a:rPr>
              <a:t>Se emplea en casos en que existe una relación confiable entre un fenómeno y su señal.</a:t>
            </a:r>
          </a:p>
        </p:txBody>
      </p:sp>
      <p:sp>
        <p:nvSpPr>
          <p:cNvPr id="2" name="Señal de prohibido 1"/>
          <p:cNvSpPr/>
          <p:nvPr/>
        </p:nvSpPr>
        <p:spPr>
          <a:xfrm>
            <a:off x="6460223" y="4459592"/>
            <a:ext cx="1500709" cy="1497543"/>
          </a:xfrm>
          <a:prstGeom prst="noSmoking">
            <a:avLst>
              <a:gd name="adj" fmla="val 98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 name="Nube 2"/>
          <p:cNvSpPr/>
          <p:nvPr/>
        </p:nvSpPr>
        <p:spPr>
          <a:xfrm>
            <a:off x="225287" y="3104261"/>
            <a:ext cx="2710988" cy="1131516"/>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ayo 3"/>
          <p:cNvSpPr/>
          <p:nvPr/>
        </p:nvSpPr>
        <p:spPr>
          <a:xfrm>
            <a:off x="2691492" y="4453448"/>
            <a:ext cx="1359601" cy="2162207"/>
          </a:xfrm>
          <a:prstGeom prst="lightningBol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5" name="Botón de acción: Inicio 4">
            <a:hlinkClick r:id="" action="ppaction://noaction" highlightClick="1"/>
          </p:cNvPr>
          <p:cNvSpPr/>
          <p:nvPr/>
        </p:nvSpPr>
        <p:spPr>
          <a:xfrm>
            <a:off x="8683981" y="5157008"/>
            <a:ext cx="2500854" cy="1548592"/>
          </a:xfrm>
          <a:prstGeom prst="actionButtonHome">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p:cNvSpPr txBox="1"/>
          <p:nvPr/>
        </p:nvSpPr>
        <p:spPr>
          <a:xfrm>
            <a:off x="6396210" y="5907769"/>
            <a:ext cx="2044642" cy="707886"/>
          </a:xfrm>
          <a:prstGeom prst="rect">
            <a:avLst/>
          </a:prstGeom>
          <a:noFill/>
        </p:spPr>
        <p:txBody>
          <a:bodyPr wrap="square" rtlCol="0">
            <a:spAutoFit/>
          </a:bodyPr>
          <a:lstStyle/>
          <a:p>
            <a:r>
              <a:rPr lang="es-CL" sz="2000" dirty="0"/>
              <a:t>No salgas, quédate en casa</a:t>
            </a:r>
          </a:p>
        </p:txBody>
      </p:sp>
      <p:cxnSp>
        <p:nvCxnSpPr>
          <p:cNvPr id="10" name="Conector recto 9"/>
          <p:cNvCxnSpPr/>
          <p:nvPr/>
        </p:nvCxnSpPr>
        <p:spPr>
          <a:xfrm>
            <a:off x="2137891" y="5009323"/>
            <a:ext cx="154735" cy="160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992116" y="5353880"/>
            <a:ext cx="154735" cy="160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2217403" y="5353880"/>
            <a:ext cx="154735" cy="160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137891" y="5857464"/>
            <a:ext cx="154735" cy="160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249995" y="5022575"/>
            <a:ext cx="154735" cy="160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210239" y="5274363"/>
            <a:ext cx="154735" cy="160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945196" y="4956309"/>
            <a:ext cx="154735" cy="160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865680" y="5221355"/>
            <a:ext cx="154735" cy="160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243366" y="5652050"/>
            <a:ext cx="154735" cy="160937"/>
          </a:xfrm>
          <a:prstGeom prst="line">
            <a:avLst/>
          </a:prstGeom>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1099931" y="3303046"/>
            <a:ext cx="866007" cy="369332"/>
          </a:xfrm>
          <a:prstGeom prst="rect">
            <a:avLst/>
          </a:prstGeom>
          <a:noFill/>
        </p:spPr>
        <p:txBody>
          <a:bodyPr wrap="square" rtlCol="0">
            <a:spAutoFit/>
          </a:bodyPr>
          <a:lstStyle/>
          <a:p>
            <a:r>
              <a:rPr lang="es-CL" dirty="0"/>
              <a:t>1</a:t>
            </a:r>
          </a:p>
        </p:txBody>
      </p:sp>
      <p:sp>
        <p:nvSpPr>
          <p:cNvPr id="22" name="CuadroTexto 21"/>
          <p:cNvSpPr txBox="1"/>
          <p:nvPr/>
        </p:nvSpPr>
        <p:spPr>
          <a:xfrm>
            <a:off x="1580781" y="4956309"/>
            <a:ext cx="385157" cy="369332"/>
          </a:xfrm>
          <a:prstGeom prst="rect">
            <a:avLst/>
          </a:prstGeom>
          <a:noFill/>
        </p:spPr>
        <p:txBody>
          <a:bodyPr wrap="square" rtlCol="0">
            <a:spAutoFit/>
          </a:bodyPr>
          <a:lstStyle/>
          <a:p>
            <a:r>
              <a:rPr lang="es-CL" dirty="0"/>
              <a:t>2</a:t>
            </a:r>
          </a:p>
        </p:txBody>
      </p:sp>
      <p:sp>
        <p:nvSpPr>
          <p:cNvPr id="23" name="CuadroTexto 22"/>
          <p:cNvSpPr txBox="1"/>
          <p:nvPr/>
        </p:nvSpPr>
        <p:spPr>
          <a:xfrm>
            <a:off x="2984258" y="4663507"/>
            <a:ext cx="491277" cy="369332"/>
          </a:xfrm>
          <a:prstGeom prst="rect">
            <a:avLst/>
          </a:prstGeom>
          <a:noFill/>
        </p:spPr>
        <p:txBody>
          <a:bodyPr wrap="square" rtlCol="0">
            <a:spAutoFit/>
          </a:bodyPr>
          <a:lstStyle/>
          <a:p>
            <a:r>
              <a:rPr lang="es-CL" dirty="0"/>
              <a:t>3</a:t>
            </a:r>
          </a:p>
        </p:txBody>
      </p:sp>
      <p:pic>
        <p:nvPicPr>
          <p:cNvPr id="2050" name="Picture 2" descr="Sistema muscular sistema musculoesquelético humano músculo ..."/>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865" l="9753" r="94643">
                        <a14:backgroundMark x1="43407" y1="20405" x2="43407" y2="20405"/>
                        <a14:backgroundMark x1="54945" y1="8108" x2="31868" y2="38784"/>
                        <a14:backgroundMark x1="43544" y1="30946" x2="33242" y2="71081"/>
                        <a14:backgroundMark x1="76099" y1="2297" x2="76099" y2="2297"/>
                        <a14:backgroundMark x1="73352" y1="1351" x2="73352" y2="1351"/>
                        <a14:backgroundMark x1="71291" y1="1351" x2="71291" y2="1351"/>
                        <a14:backgroundMark x1="69231" y1="946" x2="69231" y2="946"/>
                      </a14:backgroundRemoval>
                    </a14:imgEffect>
                  </a14:imgLayer>
                </a14:imgProps>
              </a:ext>
              <a:ext uri="{28A0092B-C50C-407E-A947-70E740481C1C}">
                <a14:useLocalDpi xmlns:a14="http://schemas.microsoft.com/office/drawing/2010/main" val="0"/>
              </a:ext>
            </a:extLst>
          </a:blip>
          <a:srcRect l="27803"/>
          <a:stretch/>
        </p:blipFill>
        <p:spPr bwMode="auto">
          <a:xfrm flipH="1">
            <a:off x="7280875" y="4256299"/>
            <a:ext cx="1403106" cy="227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5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87110" y="744194"/>
            <a:ext cx="3683000" cy="792163"/>
          </a:xfrm>
          <a:noFill/>
          <a:ln>
            <a:noFill/>
          </a:ln>
        </p:spPr>
        <p:style>
          <a:lnRef idx="2">
            <a:schemeClr val="accent2"/>
          </a:lnRef>
          <a:fillRef idx="1">
            <a:schemeClr val="lt1"/>
          </a:fillRef>
          <a:effectRef idx="0">
            <a:schemeClr val="accent2"/>
          </a:effectRef>
          <a:fontRef idx="minor">
            <a:schemeClr val="dk1"/>
          </a:fontRef>
        </p:style>
        <p:txBody>
          <a:bodyPr rtlCol="0">
            <a:normAutofit/>
          </a:bodyPr>
          <a:lstStyle/>
          <a:p>
            <a:pPr>
              <a:defRPr/>
            </a:pPr>
            <a:r>
              <a:rPr lang="es-ES" sz="3600" b="1" dirty="0">
                <a:solidFill>
                  <a:schemeClr val="tx2">
                    <a:lumMod val="20000"/>
                    <a:lumOff val="80000"/>
                  </a:schemeClr>
                </a:solidFill>
              </a:rPr>
              <a:t>EJEMPLOS:</a:t>
            </a:r>
          </a:p>
        </p:txBody>
      </p:sp>
      <p:sp>
        <p:nvSpPr>
          <p:cNvPr id="12" name="11 Rectángulo"/>
          <p:cNvSpPr/>
          <p:nvPr/>
        </p:nvSpPr>
        <p:spPr>
          <a:xfrm>
            <a:off x="1070872" y="2018265"/>
            <a:ext cx="5832475" cy="2677656"/>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a:spAutoFit/>
          </a:bodyPr>
          <a:lstStyle/>
          <a:p>
            <a:pPr algn="just">
              <a:defRPr/>
            </a:pPr>
            <a:r>
              <a:rPr lang="es-ES" sz="2800" b="1" dirty="0">
                <a:solidFill>
                  <a:schemeClr val="tx1"/>
                </a:solidFill>
              </a:rPr>
              <a:t>“Este individuo presenta malestar, sensación de frío, fiebre ligera, dolor de espalda y muscular, dolor de garganta y tos, por lo tanto, </a:t>
            </a:r>
            <a:r>
              <a:rPr lang="es-ES" sz="2800" b="1" u="sng" dirty="0">
                <a:solidFill>
                  <a:schemeClr val="tx1"/>
                </a:solidFill>
              </a:rPr>
              <a:t>padece bronquitis aguda</a:t>
            </a:r>
            <a:r>
              <a:rPr lang="es-ES" sz="2800" b="1" dirty="0">
                <a:solidFill>
                  <a:schemeClr val="tx1"/>
                </a:solidFill>
              </a:rPr>
              <a:t>”</a:t>
            </a:r>
          </a:p>
        </p:txBody>
      </p:sp>
      <p:sp>
        <p:nvSpPr>
          <p:cNvPr id="6" name="5 Rectángulo"/>
          <p:cNvSpPr/>
          <p:nvPr/>
        </p:nvSpPr>
        <p:spPr>
          <a:xfrm>
            <a:off x="7111656" y="3916363"/>
            <a:ext cx="4572000" cy="2246312"/>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a:spAutoFit/>
          </a:bodyPr>
          <a:lstStyle/>
          <a:p>
            <a:pPr algn="just">
              <a:defRPr/>
            </a:pPr>
            <a:r>
              <a:rPr lang="es-ES" sz="2800" b="1" dirty="0">
                <a:solidFill>
                  <a:schemeClr val="tx1"/>
                </a:solidFill>
              </a:rPr>
              <a:t>Mariela, el aire afuera está tibio y húmedo, además la nubosidad se presenta espesa. Lleva tu paraguas, pues </a:t>
            </a:r>
            <a:r>
              <a:rPr lang="es-ES" sz="2800" b="1" u="sng" dirty="0">
                <a:solidFill>
                  <a:schemeClr val="tx1"/>
                </a:solidFill>
              </a:rPr>
              <a:t>lloverá </a:t>
            </a:r>
          </a:p>
        </p:txBody>
      </p:sp>
    </p:spTree>
    <p:extLst>
      <p:ext uri="{BB962C8B-B14F-4D97-AF65-F5344CB8AC3E}">
        <p14:creationId xmlns:p14="http://schemas.microsoft.com/office/powerpoint/2010/main" val="254090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4 Título"/>
          <p:cNvSpPr>
            <a:spLocks noGrp="1"/>
          </p:cNvSpPr>
          <p:nvPr>
            <p:ph type="title"/>
          </p:nvPr>
        </p:nvSpPr>
        <p:spPr>
          <a:ln>
            <a:noFill/>
          </a:ln>
        </p:spPr>
        <p:txBody>
          <a:bodyPr/>
          <a:lstStyle/>
          <a:p>
            <a:pPr eaLnBrk="1" hangingPunct="1"/>
            <a:r>
              <a:rPr lang="es-ES" altLang="es-CL" b="1" dirty="0">
                <a:solidFill>
                  <a:schemeClr val="tx2">
                    <a:lumMod val="20000"/>
                    <a:lumOff val="80000"/>
                  </a:schemeClr>
                </a:solidFill>
              </a:rPr>
              <a:t>RAZONAMIENTOS POR CAUSA.  </a:t>
            </a:r>
          </a:p>
        </p:txBody>
      </p:sp>
      <p:sp>
        <p:nvSpPr>
          <p:cNvPr id="6" name="5 Marcador de texto"/>
          <p:cNvSpPr>
            <a:spLocks noGrp="1"/>
          </p:cNvSpPr>
          <p:nvPr>
            <p:ph type="body" idx="1"/>
          </p:nvPr>
        </p:nvSpPr>
        <p:spPr>
          <a:xfrm>
            <a:off x="1311966" y="2425790"/>
            <a:ext cx="3128274" cy="621142"/>
          </a:xfrm>
        </p:spPr>
        <p:style>
          <a:lnRef idx="2">
            <a:schemeClr val="accent2"/>
          </a:lnRef>
          <a:fillRef idx="1">
            <a:schemeClr val="lt1"/>
          </a:fillRef>
          <a:effectRef idx="0">
            <a:schemeClr val="accent2"/>
          </a:effectRef>
          <a:fontRef idx="minor">
            <a:schemeClr val="dk1"/>
          </a:fontRef>
        </p:style>
        <p:txBody>
          <a:bodyPr rtlCol="0">
            <a:noAutofit/>
          </a:bodyPr>
          <a:lstStyle/>
          <a:p>
            <a:pPr>
              <a:spcAft>
                <a:spcPts val="0"/>
              </a:spcAft>
              <a:defRPr/>
            </a:pPr>
            <a:r>
              <a:rPr lang="es-ES" sz="2400" b="1" dirty="0">
                <a:solidFill>
                  <a:schemeClr val="accent2">
                    <a:lumMod val="50000"/>
                  </a:schemeClr>
                </a:solidFill>
                <a:effectLst>
                  <a:outerShdw blurRad="38100" dist="38100" dir="2700000" algn="tl">
                    <a:srgbClr val="000000">
                      <a:alpha val="43137"/>
                    </a:srgbClr>
                  </a:outerShdw>
                </a:effectLst>
              </a:rPr>
              <a:t>CARACTERÍSTICA</a:t>
            </a:r>
            <a:r>
              <a:rPr lang="es-ES" sz="1800" b="1" dirty="0">
                <a:solidFill>
                  <a:schemeClr val="accent2">
                    <a:lumMod val="50000"/>
                  </a:schemeClr>
                </a:solidFill>
                <a:effectLst>
                  <a:outerShdw blurRad="38100" dist="38100" dir="2700000" algn="tl">
                    <a:srgbClr val="000000">
                      <a:alpha val="43137"/>
                    </a:srgbClr>
                  </a:outerShdw>
                </a:effectLst>
              </a:rPr>
              <a:t>:  </a:t>
            </a:r>
          </a:p>
        </p:txBody>
      </p:sp>
      <p:sp>
        <p:nvSpPr>
          <p:cNvPr id="7" name="6 Marcador de contenido"/>
          <p:cNvSpPr>
            <a:spLocks noGrp="1"/>
          </p:cNvSpPr>
          <p:nvPr>
            <p:ph sz="half" idx="2"/>
          </p:nvPr>
        </p:nvSpPr>
        <p:spPr>
          <a:xfrm>
            <a:off x="5479605" y="2205038"/>
            <a:ext cx="4464496" cy="1368152"/>
          </a:xfrm>
          <a:solidFill>
            <a:schemeClr val="accent2">
              <a:lumMod val="20000"/>
              <a:lumOff val="80000"/>
            </a:schemeClr>
          </a:solidFill>
          <a:ln>
            <a:miter lim="800000"/>
            <a:headEnd/>
            <a:tailEnd/>
          </a:ln>
        </p:spPr>
        <p:style>
          <a:lnRef idx="0">
            <a:schemeClr val="accent3"/>
          </a:lnRef>
          <a:fillRef idx="3">
            <a:schemeClr val="accent3"/>
          </a:fillRef>
          <a:effectRef idx="3">
            <a:schemeClr val="accent3"/>
          </a:effectRef>
          <a:fontRef idx="minor">
            <a:schemeClr val="lt1"/>
          </a:fontRef>
        </p:style>
        <p:txBody>
          <a:bodyPr rtlCol="0">
            <a:normAutofit fontScale="77500" lnSpcReduction="20000"/>
          </a:bodyPr>
          <a:lstStyle/>
          <a:p>
            <a:pPr algn="ctr">
              <a:spcAft>
                <a:spcPts val="0"/>
              </a:spcAft>
              <a:buNone/>
              <a:defRPr/>
            </a:pPr>
            <a:r>
              <a:rPr lang="es-ES" sz="3200" b="1" dirty="0">
                <a:solidFill>
                  <a:schemeClr val="tx1"/>
                </a:solidFill>
              </a:rPr>
              <a:t>Se establece una relación</a:t>
            </a:r>
          </a:p>
          <a:p>
            <a:pPr algn="ctr">
              <a:spcAft>
                <a:spcPts val="0"/>
              </a:spcAft>
              <a:buNone/>
              <a:defRPr/>
            </a:pPr>
            <a:r>
              <a:rPr lang="es-ES" sz="3200" b="1" dirty="0">
                <a:solidFill>
                  <a:schemeClr val="tx1"/>
                </a:solidFill>
              </a:rPr>
              <a:t>causal entre dos hechos que</a:t>
            </a:r>
          </a:p>
          <a:p>
            <a:pPr algn="ctr">
              <a:spcAft>
                <a:spcPts val="0"/>
              </a:spcAft>
              <a:buNone/>
              <a:defRPr/>
            </a:pPr>
            <a:r>
              <a:rPr lang="es-ES" sz="3200" b="1" dirty="0">
                <a:solidFill>
                  <a:schemeClr val="tx1"/>
                </a:solidFill>
              </a:rPr>
              <a:t>fundamentan la tesis.</a:t>
            </a:r>
          </a:p>
        </p:txBody>
      </p:sp>
      <p:sp>
        <p:nvSpPr>
          <p:cNvPr id="8" name="Text Box 11"/>
          <p:cNvSpPr txBox="1">
            <a:spLocks noChangeArrowheads="1"/>
          </p:cNvSpPr>
          <p:nvPr/>
        </p:nvSpPr>
        <p:spPr bwMode="auto">
          <a:xfrm>
            <a:off x="1974575" y="4876317"/>
            <a:ext cx="1620148" cy="1077218"/>
          </a:xfrm>
          <a:prstGeom prst="rect">
            <a:avLst/>
          </a:prstGeom>
          <a:solidFill>
            <a:schemeClr val="accent2">
              <a:lumMod val="20000"/>
              <a:lumOff val="80000"/>
            </a:schemeClr>
          </a:solidFill>
          <a:ln w="9525">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CL" sz="3200" b="1"/>
              <a:t>Base</a:t>
            </a:r>
          </a:p>
          <a:p>
            <a:pPr algn="ctr" eaLnBrk="1" hangingPunct="1"/>
            <a:r>
              <a:rPr lang="es-ES" altLang="es-CL" sz="2800" b="1"/>
              <a:t>Causa</a:t>
            </a:r>
            <a:r>
              <a:rPr lang="es-ES" altLang="es-CL" sz="3200" b="1"/>
              <a:t> </a:t>
            </a:r>
          </a:p>
        </p:txBody>
      </p:sp>
      <p:sp>
        <p:nvSpPr>
          <p:cNvPr id="9" name="AutoShape 13"/>
          <p:cNvSpPr>
            <a:spLocks noChangeArrowheads="1"/>
          </p:cNvSpPr>
          <p:nvPr/>
        </p:nvSpPr>
        <p:spPr bwMode="auto">
          <a:xfrm>
            <a:off x="4800601" y="5224426"/>
            <a:ext cx="2590800" cy="381000"/>
          </a:xfrm>
          <a:prstGeom prst="rightArrow">
            <a:avLst>
              <a:gd name="adj1" fmla="val 50000"/>
              <a:gd name="adj2" fmla="val 17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Calibri" panose="020F0502020204030204" pitchFamily="34" charset="0"/>
            </a:endParaRPr>
          </a:p>
        </p:txBody>
      </p:sp>
      <p:sp>
        <p:nvSpPr>
          <p:cNvPr id="10" name="Text Box 12"/>
          <p:cNvSpPr txBox="1">
            <a:spLocks noChangeArrowheads="1"/>
          </p:cNvSpPr>
          <p:nvPr/>
        </p:nvSpPr>
        <p:spPr bwMode="auto">
          <a:xfrm>
            <a:off x="8759826" y="4941888"/>
            <a:ext cx="1325078" cy="892552"/>
          </a:xfrm>
          <a:prstGeom prst="rect">
            <a:avLst/>
          </a:prstGeom>
          <a:solidFill>
            <a:schemeClr val="accent2">
              <a:lumMod val="20000"/>
              <a:lumOff val="80000"/>
            </a:schemeClr>
          </a:solidFill>
          <a:ln w="9525">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CL" sz="2800" b="1"/>
              <a:t>Tesis</a:t>
            </a:r>
          </a:p>
          <a:p>
            <a:pPr algn="ctr" eaLnBrk="1" hangingPunct="1"/>
            <a:r>
              <a:rPr lang="es-ES" altLang="es-CL" sz="2400" b="1"/>
              <a:t>Efecto</a:t>
            </a:r>
          </a:p>
        </p:txBody>
      </p:sp>
    </p:spTree>
    <p:extLst>
      <p:ext uri="{BB962C8B-B14F-4D97-AF65-F5344CB8AC3E}">
        <p14:creationId xmlns:p14="http://schemas.microsoft.com/office/powerpoint/2010/main" val="346106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p:bldP spid="1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265406" y="850211"/>
            <a:ext cx="3683000" cy="792163"/>
          </a:xfrm>
          <a:noFill/>
          <a:ln>
            <a:noFill/>
          </a:ln>
        </p:spPr>
        <p:style>
          <a:lnRef idx="2">
            <a:schemeClr val="accent2"/>
          </a:lnRef>
          <a:fillRef idx="1">
            <a:schemeClr val="lt1"/>
          </a:fillRef>
          <a:effectRef idx="0">
            <a:schemeClr val="accent2"/>
          </a:effectRef>
          <a:fontRef idx="minor">
            <a:schemeClr val="dk1"/>
          </a:fontRef>
        </p:style>
        <p:txBody>
          <a:bodyPr rtlCol="0">
            <a:normAutofit/>
          </a:bodyPr>
          <a:lstStyle/>
          <a:p>
            <a:pPr>
              <a:defRPr/>
            </a:pPr>
            <a:r>
              <a:rPr lang="es-ES" sz="3600" b="1" dirty="0">
                <a:solidFill>
                  <a:schemeClr val="tx2">
                    <a:lumMod val="20000"/>
                    <a:lumOff val="80000"/>
                  </a:schemeClr>
                </a:solidFill>
              </a:rPr>
              <a:t>EJEMPLO:</a:t>
            </a:r>
          </a:p>
        </p:txBody>
      </p:sp>
      <p:sp>
        <p:nvSpPr>
          <p:cNvPr id="12" name="11 Rectángulo"/>
          <p:cNvSpPr/>
          <p:nvPr/>
        </p:nvSpPr>
        <p:spPr>
          <a:xfrm>
            <a:off x="3190668" y="2036036"/>
            <a:ext cx="5832475" cy="1815882"/>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a:spAutoFit/>
          </a:bodyPr>
          <a:lstStyle/>
          <a:p>
            <a:pPr algn="just">
              <a:defRPr/>
            </a:pPr>
            <a:r>
              <a:rPr lang="es-ES" sz="2800" b="1" dirty="0">
                <a:solidFill>
                  <a:schemeClr val="tx1"/>
                </a:solidFill>
              </a:rPr>
              <a:t>“La madre de Juanito fumó durante su embarazo, por eso </a:t>
            </a:r>
            <a:r>
              <a:rPr lang="es-ES" sz="2800" b="1" u="sng" dirty="0">
                <a:solidFill>
                  <a:schemeClr val="tx1"/>
                </a:solidFill>
              </a:rPr>
              <a:t>Juanito es un niño débil y con bajo peso</a:t>
            </a:r>
            <a:r>
              <a:rPr lang="es-ES" sz="2800" b="1" dirty="0">
                <a:solidFill>
                  <a:schemeClr val="tx1"/>
                </a:solidFill>
              </a:rPr>
              <a:t>”</a:t>
            </a:r>
          </a:p>
        </p:txBody>
      </p:sp>
      <p:sp>
        <p:nvSpPr>
          <p:cNvPr id="2" name="CuadroTexto 1"/>
          <p:cNvSpPr txBox="1"/>
          <p:nvPr/>
        </p:nvSpPr>
        <p:spPr>
          <a:xfrm>
            <a:off x="265595" y="4354936"/>
            <a:ext cx="4438927" cy="830997"/>
          </a:xfrm>
          <a:prstGeom prst="rect">
            <a:avLst/>
          </a:prstGeom>
          <a:solidFill>
            <a:schemeClr val="accent2">
              <a:lumMod val="20000"/>
              <a:lumOff val="80000"/>
            </a:schemeClr>
          </a:solidFill>
        </p:spPr>
        <p:txBody>
          <a:bodyPr wrap="square" rtlCol="0">
            <a:spAutoFit/>
          </a:bodyPr>
          <a:lstStyle/>
          <a:p>
            <a:r>
              <a:rPr lang="es-CL" sz="2400" b="1" dirty="0"/>
              <a:t>CAUSA: </a:t>
            </a:r>
            <a:r>
              <a:rPr lang="es-CL" sz="2400" dirty="0"/>
              <a:t>FUMAR DURANTE EL EMBARAZO</a:t>
            </a:r>
          </a:p>
        </p:txBody>
      </p:sp>
      <p:sp>
        <p:nvSpPr>
          <p:cNvPr id="6" name="CuadroTexto 5"/>
          <p:cNvSpPr txBox="1"/>
          <p:nvPr/>
        </p:nvSpPr>
        <p:spPr>
          <a:xfrm>
            <a:off x="7195930" y="4283646"/>
            <a:ext cx="4797287" cy="830997"/>
          </a:xfrm>
          <a:prstGeom prst="rect">
            <a:avLst/>
          </a:prstGeom>
          <a:solidFill>
            <a:schemeClr val="accent2">
              <a:lumMod val="20000"/>
              <a:lumOff val="80000"/>
            </a:schemeClr>
          </a:solidFill>
        </p:spPr>
        <p:txBody>
          <a:bodyPr wrap="square" rtlCol="0">
            <a:spAutoFit/>
          </a:bodyPr>
          <a:lstStyle/>
          <a:p>
            <a:r>
              <a:rPr lang="es-CL" sz="2400" b="1" dirty="0"/>
              <a:t>CONSECUENCIA: </a:t>
            </a:r>
            <a:r>
              <a:rPr lang="es-CL" sz="2400" dirty="0"/>
              <a:t>DEBILIDAD Y BAJO PESO</a:t>
            </a:r>
          </a:p>
        </p:txBody>
      </p:sp>
      <p:sp>
        <p:nvSpPr>
          <p:cNvPr id="3" name="Flecha derecha 2"/>
          <p:cNvSpPr/>
          <p:nvPr/>
        </p:nvSpPr>
        <p:spPr>
          <a:xfrm>
            <a:off x="5245514" y="4508006"/>
            <a:ext cx="1722782" cy="52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27008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5793" y="3273078"/>
            <a:ext cx="11029616" cy="1013800"/>
          </a:xfrm>
        </p:spPr>
        <p:txBody>
          <a:bodyPr>
            <a:noAutofit/>
          </a:bodyPr>
          <a:lstStyle/>
          <a:p>
            <a:pPr algn="ctr"/>
            <a:r>
              <a:rPr lang="es-CL" sz="8000" b="1" dirty="0">
                <a:solidFill>
                  <a:schemeClr val="accent2">
                    <a:lumMod val="50000"/>
                  </a:schemeClr>
                </a:solidFill>
              </a:rPr>
              <a:t>ARGUMENTACIÓN</a:t>
            </a:r>
          </a:p>
        </p:txBody>
      </p:sp>
    </p:spTree>
    <p:extLst>
      <p:ext uri="{BB962C8B-B14F-4D97-AF65-F5344CB8AC3E}">
        <p14:creationId xmlns:p14="http://schemas.microsoft.com/office/powerpoint/2010/main" val="115139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noFill/>
          <a:ln>
            <a:noFill/>
          </a:ln>
        </p:spPr>
        <p:txBody>
          <a:bodyPr rtlCol="0">
            <a:normAutofit/>
          </a:bodyPr>
          <a:lstStyle/>
          <a:p>
            <a:pPr>
              <a:defRPr/>
            </a:pPr>
            <a:r>
              <a:rPr lang="es-ES" sz="3600" b="1" dirty="0">
                <a:solidFill>
                  <a:schemeClr val="tx2">
                    <a:lumMod val="20000"/>
                    <a:lumOff val="80000"/>
                  </a:schemeClr>
                </a:solidFill>
              </a:rPr>
              <a:t>RAZONAMIENTOS POR AUTORIDAD.  </a:t>
            </a:r>
          </a:p>
        </p:txBody>
      </p:sp>
      <p:sp>
        <p:nvSpPr>
          <p:cNvPr id="6" name="5 Marcador de texto"/>
          <p:cNvSpPr>
            <a:spLocks noGrp="1"/>
          </p:cNvSpPr>
          <p:nvPr>
            <p:ph type="body" idx="1"/>
          </p:nvPr>
        </p:nvSpPr>
        <p:spPr>
          <a:xfrm>
            <a:off x="936216" y="3251700"/>
            <a:ext cx="3556481" cy="606875"/>
          </a:xfrm>
        </p:spPr>
        <p:style>
          <a:lnRef idx="2">
            <a:schemeClr val="accent2"/>
          </a:lnRef>
          <a:fillRef idx="1">
            <a:schemeClr val="lt1"/>
          </a:fillRef>
          <a:effectRef idx="0">
            <a:schemeClr val="accent2"/>
          </a:effectRef>
          <a:fontRef idx="minor">
            <a:schemeClr val="dk1"/>
          </a:fontRef>
        </p:style>
        <p:txBody>
          <a:bodyPr rtlCol="0">
            <a:noAutofit/>
          </a:bodyPr>
          <a:lstStyle/>
          <a:p>
            <a:pPr>
              <a:spcAft>
                <a:spcPts val="0"/>
              </a:spcAft>
              <a:defRPr/>
            </a:pPr>
            <a:r>
              <a:rPr lang="es-ES" sz="2800" b="1" dirty="0">
                <a:solidFill>
                  <a:schemeClr val="accent2">
                    <a:lumMod val="50000"/>
                  </a:schemeClr>
                </a:solidFill>
                <a:effectLst>
                  <a:outerShdw blurRad="38100" dist="38100" dir="2700000" algn="tl">
                    <a:srgbClr val="000000">
                      <a:alpha val="43137"/>
                    </a:srgbClr>
                  </a:outerShdw>
                </a:effectLst>
              </a:rPr>
              <a:t>CARACTERÍSTICA</a:t>
            </a:r>
            <a:r>
              <a:rPr lang="es-ES" sz="2000" b="1" dirty="0">
                <a:solidFill>
                  <a:schemeClr val="accent2">
                    <a:lumMod val="50000"/>
                  </a:schemeClr>
                </a:solidFill>
                <a:effectLst>
                  <a:outerShdw blurRad="38100" dist="38100" dir="2700000" algn="tl">
                    <a:srgbClr val="000000">
                      <a:alpha val="43137"/>
                    </a:srgbClr>
                  </a:outerShdw>
                </a:effectLst>
              </a:rPr>
              <a:t>:  </a:t>
            </a:r>
          </a:p>
        </p:txBody>
      </p:sp>
      <p:sp>
        <p:nvSpPr>
          <p:cNvPr id="7" name="6 Marcador de contenido"/>
          <p:cNvSpPr>
            <a:spLocks noGrp="1"/>
          </p:cNvSpPr>
          <p:nvPr>
            <p:ph sz="half" idx="2"/>
          </p:nvPr>
        </p:nvSpPr>
        <p:spPr>
          <a:xfrm>
            <a:off x="5056109" y="2825545"/>
            <a:ext cx="5823925" cy="1656184"/>
          </a:xfrm>
          <a:solidFill>
            <a:schemeClr val="accent2">
              <a:lumMod val="20000"/>
              <a:lumOff val="80000"/>
            </a:schemeClr>
          </a:solidFill>
          <a:ln>
            <a:miter lim="800000"/>
            <a:headEnd/>
            <a:tailEnd/>
          </a:ln>
        </p:spPr>
        <p:style>
          <a:lnRef idx="0">
            <a:schemeClr val="accent3"/>
          </a:lnRef>
          <a:fillRef idx="3">
            <a:schemeClr val="accent3"/>
          </a:fillRef>
          <a:effectRef idx="3">
            <a:schemeClr val="accent3"/>
          </a:effectRef>
          <a:fontRef idx="minor">
            <a:schemeClr val="lt1"/>
          </a:fontRef>
        </p:style>
        <p:txBody>
          <a:bodyPr rtlCol="0">
            <a:normAutofit fontScale="70000" lnSpcReduction="20000"/>
          </a:bodyPr>
          <a:lstStyle/>
          <a:p>
            <a:pPr algn="ctr">
              <a:spcAft>
                <a:spcPts val="0"/>
              </a:spcAft>
              <a:buNone/>
              <a:defRPr/>
            </a:pPr>
            <a:r>
              <a:rPr lang="es-ES" sz="4000" b="1" dirty="0">
                <a:solidFill>
                  <a:schemeClr val="tx1"/>
                </a:solidFill>
              </a:rPr>
              <a:t>Se alude a la opinión de</a:t>
            </a:r>
          </a:p>
          <a:p>
            <a:pPr algn="ctr">
              <a:spcAft>
                <a:spcPts val="0"/>
              </a:spcAft>
              <a:buNone/>
              <a:defRPr/>
            </a:pPr>
            <a:r>
              <a:rPr lang="es-ES" sz="4000" b="1" dirty="0">
                <a:solidFill>
                  <a:schemeClr val="tx1"/>
                </a:solidFill>
              </a:rPr>
              <a:t>expertos  en el tema o</a:t>
            </a:r>
          </a:p>
          <a:p>
            <a:pPr algn="ctr">
              <a:spcAft>
                <a:spcPts val="0"/>
              </a:spcAft>
              <a:buNone/>
              <a:defRPr/>
            </a:pPr>
            <a:r>
              <a:rPr lang="es-ES" sz="4000" b="1" dirty="0">
                <a:solidFill>
                  <a:schemeClr val="tx1"/>
                </a:solidFill>
              </a:rPr>
              <a:t>personajes consagrados para sustentar la tesis</a:t>
            </a:r>
            <a:r>
              <a:rPr lang="es-ES" sz="3200" b="1" dirty="0">
                <a:solidFill>
                  <a:schemeClr val="tx1"/>
                </a:solidFill>
              </a:rPr>
              <a:t>. </a:t>
            </a:r>
          </a:p>
        </p:txBody>
      </p:sp>
      <p:sp>
        <p:nvSpPr>
          <p:cNvPr id="1033" name="10 Rectángulo"/>
          <p:cNvSpPr>
            <a:spLocks noChangeArrowheads="1"/>
          </p:cNvSpPr>
          <p:nvPr/>
        </p:nvSpPr>
        <p:spPr bwMode="auto">
          <a:xfrm>
            <a:off x="2297102" y="5181410"/>
            <a:ext cx="700673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pPr>
            <a:r>
              <a:rPr lang="es-ES" altLang="es-CL" sz="2400" b="1" dirty="0">
                <a:solidFill>
                  <a:schemeClr val="accent2">
                    <a:lumMod val="50000"/>
                  </a:schemeClr>
                </a:solidFill>
                <a:latin typeface="Calibri" panose="020F0502020204030204" pitchFamily="34" charset="0"/>
              </a:rPr>
              <a:t>¿En qué ámbitos del conocimiento los personajes que se presentan pueden ser considerados autoridad? </a:t>
            </a:r>
          </a:p>
        </p:txBody>
      </p:sp>
    </p:spTree>
    <p:extLst>
      <p:ext uri="{BB962C8B-B14F-4D97-AF65-F5344CB8AC3E}">
        <p14:creationId xmlns:p14="http://schemas.microsoft.com/office/powerpoint/2010/main" val="3827507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srcRect l="15981" t="3263" r="26332"/>
          <a:stretch/>
        </p:blipFill>
        <p:spPr>
          <a:xfrm>
            <a:off x="8816923" y="2034032"/>
            <a:ext cx="3037301" cy="3827019"/>
          </a:xfrm>
          <a:prstGeom prst="rect">
            <a:avLst/>
          </a:prstGeom>
        </p:spPr>
      </p:pic>
      <p:pic>
        <p:nvPicPr>
          <p:cNvPr id="12" name="Picture 17" descr="Izkia Siches brinda apoyo a nuevo ministro de Salud: &quot;Cuenta con ..."/>
          <p:cNvPicPr>
            <a:picLocks noChangeAspect="1" noChangeArrowheads="1"/>
          </p:cNvPicPr>
          <p:nvPr/>
        </p:nvPicPr>
        <p:blipFill rotWithShape="1">
          <a:blip r:embed="rId3">
            <a:extLst>
              <a:ext uri="{28A0092B-C50C-407E-A947-70E740481C1C}">
                <a14:useLocalDpi xmlns:a14="http://schemas.microsoft.com/office/drawing/2010/main" val="0"/>
              </a:ext>
            </a:extLst>
          </a:blip>
          <a:srcRect l="30773" t="2733"/>
          <a:stretch/>
        </p:blipFill>
        <p:spPr bwMode="auto">
          <a:xfrm>
            <a:off x="282728" y="528733"/>
            <a:ext cx="3606427" cy="285364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4"/>
          <a:stretch>
            <a:fillRect/>
          </a:stretch>
        </p:blipFill>
        <p:spPr>
          <a:xfrm>
            <a:off x="2543356" y="3486974"/>
            <a:ext cx="2802240" cy="2592072"/>
          </a:xfrm>
          <a:prstGeom prst="rect">
            <a:avLst/>
          </a:prstGeom>
        </p:spPr>
      </p:pic>
      <p:sp>
        <p:nvSpPr>
          <p:cNvPr id="16" name="CuadroTexto 15"/>
          <p:cNvSpPr txBox="1"/>
          <p:nvPr/>
        </p:nvSpPr>
        <p:spPr>
          <a:xfrm>
            <a:off x="5957993" y="3135010"/>
            <a:ext cx="3432313" cy="369332"/>
          </a:xfrm>
          <a:prstGeom prst="rect">
            <a:avLst/>
          </a:prstGeom>
          <a:noFill/>
        </p:spPr>
        <p:txBody>
          <a:bodyPr wrap="square" rtlCol="0">
            <a:spAutoFit/>
          </a:bodyPr>
          <a:lstStyle/>
          <a:p>
            <a:r>
              <a:rPr lang="es-CL" dirty="0"/>
              <a:t>BASTIÁN BODENHOFER</a:t>
            </a:r>
          </a:p>
        </p:txBody>
      </p:sp>
      <p:sp>
        <p:nvSpPr>
          <p:cNvPr id="17" name="CuadroTexto 16"/>
          <p:cNvSpPr txBox="1"/>
          <p:nvPr/>
        </p:nvSpPr>
        <p:spPr>
          <a:xfrm>
            <a:off x="816068" y="3545952"/>
            <a:ext cx="3432313" cy="369332"/>
          </a:xfrm>
          <a:prstGeom prst="rect">
            <a:avLst/>
          </a:prstGeom>
          <a:noFill/>
        </p:spPr>
        <p:txBody>
          <a:bodyPr wrap="square" rtlCol="0">
            <a:spAutoFit/>
          </a:bodyPr>
          <a:lstStyle/>
          <a:p>
            <a:r>
              <a:rPr lang="es-CL" dirty="0"/>
              <a:t>IZKIA SICHES</a:t>
            </a:r>
          </a:p>
        </p:txBody>
      </p:sp>
      <p:pic>
        <p:nvPicPr>
          <p:cNvPr id="2054" name="Picture 6" descr="Los inolvidables personajes de Bastián Bodenhöfer en TVN -"/>
          <p:cNvPicPr>
            <a:picLocks noChangeAspect="1" noChangeArrowheads="1"/>
          </p:cNvPicPr>
          <p:nvPr/>
        </p:nvPicPr>
        <p:blipFill rotWithShape="1">
          <a:blip r:embed="rId5">
            <a:extLst>
              <a:ext uri="{28A0092B-C50C-407E-A947-70E740481C1C}">
                <a14:useLocalDpi xmlns:a14="http://schemas.microsoft.com/office/drawing/2010/main" val="0"/>
              </a:ext>
            </a:extLst>
          </a:blip>
          <a:srcRect l="19851" r="20715"/>
          <a:stretch/>
        </p:blipFill>
        <p:spPr bwMode="auto">
          <a:xfrm>
            <a:off x="5739367" y="388240"/>
            <a:ext cx="2802836" cy="2652724"/>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p:cNvSpPr txBox="1"/>
          <p:nvPr/>
        </p:nvSpPr>
        <p:spPr>
          <a:xfrm>
            <a:off x="2785396" y="6191796"/>
            <a:ext cx="3432313" cy="369332"/>
          </a:xfrm>
          <a:prstGeom prst="rect">
            <a:avLst/>
          </a:prstGeom>
          <a:noFill/>
        </p:spPr>
        <p:txBody>
          <a:bodyPr wrap="square" rtlCol="0">
            <a:spAutoFit/>
          </a:bodyPr>
          <a:lstStyle/>
          <a:p>
            <a:r>
              <a:rPr lang="es-CL" dirty="0"/>
              <a:t>AMANDA CÉSPEDES</a:t>
            </a:r>
          </a:p>
        </p:txBody>
      </p:sp>
      <p:sp>
        <p:nvSpPr>
          <p:cNvPr id="20" name="CuadroTexto 19"/>
          <p:cNvSpPr txBox="1"/>
          <p:nvPr/>
        </p:nvSpPr>
        <p:spPr>
          <a:xfrm>
            <a:off x="9170504" y="6024621"/>
            <a:ext cx="3432313" cy="369332"/>
          </a:xfrm>
          <a:prstGeom prst="rect">
            <a:avLst/>
          </a:prstGeom>
          <a:noFill/>
        </p:spPr>
        <p:txBody>
          <a:bodyPr wrap="square" rtlCol="0">
            <a:spAutoFit/>
          </a:bodyPr>
          <a:lstStyle/>
          <a:p>
            <a:r>
              <a:rPr lang="es-CL" dirty="0"/>
              <a:t>BENITO BARANDA</a:t>
            </a:r>
          </a:p>
        </p:txBody>
      </p:sp>
    </p:spTree>
    <p:extLst>
      <p:ext uri="{BB962C8B-B14F-4D97-AF65-F5344CB8AC3E}">
        <p14:creationId xmlns:p14="http://schemas.microsoft.com/office/powerpoint/2010/main" val="313667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079875" y="823707"/>
            <a:ext cx="3683000" cy="792163"/>
          </a:xfrm>
          <a:noFill/>
          <a:ln>
            <a:noFill/>
          </a:ln>
        </p:spPr>
        <p:style>
          <a:lnRef idx="2">
            <a:schemeClr val="accent2"/>
          </a:lnRef>
          <a:fillRef idx="1">
            <a:schemeClr val="lt1"/>
          </a:fillRef>
          <a:effectRef idx="0">
            <a:schemeClr val="accent2"/>
          </a:effectRef>
          <a:fontRef idx="minor">
            <a:schemeClr val="dk1"/>
          </a:fontRef>
        </p:style>
        <p:txBody>
          <a:bodyPr rtlCol="0">
            <a:normAutofit/>
          </a:bodyPr>
          <a:lstStyle/>
          <a:p>
            <a:pPr algn="ctr">
              <a:defRPr/>
            </a:pPr>
            <a:r>
              <a:rPr lang="es-ES" sz="3200" b="1" dirty="0">
                <a:solidFill>
                  <a:schemeClr val="tx2">
                    <a:lumMod val="20000"/>
                    <a:lumOff val="80000"/>
                  </a:schemeClr>
                </a:solidFill>
              </a:rPr>
              <a:t>EJEMPLO:</a:t>
            </a:r>
          </a:p>
        </p:txBody>
      </p:sp>
      <p:sp>
        <p:nvSpPr>
          <p:cNvPr id="12" name="11 Rectángulo"/>
          <p:cNvSpPr/>
          <p:nvPr/>
        </p:nvSpPr>
        <p:spPr>
          <a:xfrm>
            <a:off x="1126435" y="2560294"/>
            <a:ext cx="10151166" cy="2862322"/>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pPr algn="just">
              <a:spcBef>
                <a:spcPct val="20000"/>
              </a:spcBef>
              <a:buClr>
                <a:schemeClr val="hlink"/>
              </a:buClr>
              <a:buSzPct val="120000"/>
              <a:defRPr/>
            </a:pPr>
            <a:r>
              <a:rPr lang="es-ES" sz="3600" b="1" dirty="0">
                <a:solidFill>
                  <a:schemeClr val="tx1"/>
                </a:solidFill>
              </a:rPr>
              <a:t>El endocrinólogo* de la Universidad de Chile, Eugenio Arteaga, señala que el calcio penetra el organismo gracias a la mediación de la vitamina D, que permite su absorción desde el intestino a la sangre.</a:t>
            </a:r>
            <a:endParaRPr lang="es-ES" sz="3600" b="1" dirty="0">
              <a:effectLst>
                <a:outerShdw blurRad="38100" dist="38100" dir="2700000" algn="tl">
                  <a:srgbClr val="C0C0C0"/>
                </a:outerShdw>
              </a:effectLst>
              <a:latin typeface="Arial" charset="0"/>
            </a:endParaRPr>
          </a:p>
        </p:txBody>
      </p:sp>
      <p:sp>
        <p:nvSpPr>
          <p:cNvPr id="2" name="CuadroTexto 1"/>
          <p:cNvSpPr txBox="1"/>
          <p:nvPr/>
        </p:nvSpPr>
        <p:spPr>
          <a:xfrm>
            <a:off x="1736035" y="5764696"/>
            <a:ext cx="6294782" cy="369332"/>
          </a:xfrm>
          <a:prstGeom prst="rect">
            <a:avLst/>
          </a:prstGeom>
          <a:noFill/>
        </p:spPr>
        <p:txBody>
          <a:bodyPr wrap="square" rtlCol="0">
            <a:spAutoFit/>
          </a:bodyPr>
          <a:lstStyle/>
          <a:p>
            <a:r>
              <a:rPr lang="es-CL" dirty="0"/>
              <a:t>TESIS: LA VITAMINA D, MEJORA LA ABSOCIÓN DE CALCIO</a:t>
            </a:r>
          </a:p>
        </p:txBody>
      </p:sp>
    </p:spTree>
    <p:extLst>
      <p:ext uri="{BB962C8B-B14F-4D97-AF65-F5344CB8AC3E}">
        <p14:creationId xmlns:p14="http://schemas.microsoft.com/office/powerpoint/2010/main" val="946753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09600"/>
            <a:ext cx="12192000" cy="5625548"/>
          </a:xfrm>
          <a:solidFill>
            <a:schemeClr val="accent2">
              <a:lumMod val="50000"/>
            </a:schemeClr>
          </a:solidFill>
        </p:spPr>
        <p:txBody>
          <a:bodyPr>
            <a:noAutofit/>
          </a:bodyPr>
          <a:lstStyle/>
          <a:p>
            <a:r>
              <a:rPr lang="es-CL" b="1" dirty="0"/>
              <a:t>*¿Qué hacen los endocrinólogos?</a:t>
            </a:r>
            <a:br>
              <a:rPr lang="es-CL" dirty="0"/>
            </a:br>
            <a:r>
              <a:rPr lang="es-CL" dirty="0"/>
              <a:t>Los endocrinólogos han sido entrenados para diagnosticar y tratar diferentes problemas, entre ellos:</a:t>
            </a:r>
            <a:br>
              <a:rPr lang="es-CL" dirty="0"/>
            </a:br>
            <a:br>
              <a:rPr lang="es-CL" dirty="0"/>
            </a:br>
            <a:r>
              <a:rPr lang="es-CL" b="1" dirty="0"/>
              <a:t>Metabólicos: </a:t>
            </a:r>
            <a:r>
              <a:rPr lang="es-CL" dirty="0"/>
              <a:t>Diabetes, Hipercolesterolemia, Hipertensión, Osteoporosis...</a:t>
            </a:r>
            <a:br>
              <a:rPr lang="es-CL" dirty="0"/>
            </a:br>
            <a:br>
              <a:rPr lang="es-CL" dirty="0"/>
            </a:br>
            <a:r>
              <a:rPr lang="es-CL" b="1" dirty="0"/>
              <a:t>Hormonales y glandulares: </a:t>
            </a:r>
            <a:r>
              <a:rPr lang="es-CL" dirty="0"/>
              <a:t>Enfermedades de la tiroides, Menopausia, Infertilidad, Baja estatura, Cáncer de las </a:t>
            </a:r>
            <a:r>
              <a:rPr lang="es-CL" sz="2400" dirty="0"/>
              <a:t>glándulas…</a:t>
            </a:r>
            <a:br>
              <a:rPr lang="es-CL" dirty="0"/>
            </a:br>
            <a:br>
              <a:rPr lang="es-CL" dirty="0"/>
            </a:br>
            <a:r>
              <a:rPr lang="es-CL" b="1" dirty="0"/>
              <a:t>Nutricionales: </a:t>
            </a:r>
            <a:r>
              <a:rPr lang="es-CL" dirty="0"/>
              <a:t>Obesidad, Desnutrición, Soporte nutricional en situaciones de enfermedad (Ej. cirugía, cáncer, etc.)…</a:t>
            </a:r>
          </a:p>
        </p:txBody>
      </p:sp>
    </p:spTree>
    <p:extLst>
      <p:ext uri="{BB962C8B-B14F-4D97-AF65-F5344CB8AC3E}">
        <p14:creationId xmlns:p14="http://schemas.microsoft.com/office/powerpoint/2010/main" val="1818562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4" name="9 Rectángulo"/>
          <p:cNvSpPr/>
          <p:nvPr/>
        </p:nvSpPr>
        <p:spPr>
          <a:xfrm>
            <a:off x="4602922" y="1915910"/>
            <a:ext cx="2757630" cy="716855"/>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CL" sz="2800" b="1" dirty="0">
                <a:solidFill>
                  <a:schemeClr val="tx1"/>
                </a:solidFill>
              </a:rPr>
              <a:t>RESPALDO</a:t>
            </a:r>
          </a:p>
        </p:txBody>
      </p:sp>
      <p:sp>
        <p:nvSpPr>
          <p:cNvPr id="6" name="17 Rectángulo"/>
          <p:cNvSpPr/>
          <p:nvPr/>
        </p:nvSpPr>
        <p:spPr>
          <a:xfrm>
            <a:off x="1256531" y="2832719"/>
            <a:ext cx="9678937" cy="3420533"/>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CL" sz="3600" b="1" dirty="0"/>
              <a:t>Hechos, datos, normas, leyes que permiten  apoyar los argumentos dados en el texto, con evidencia tomada de la realidad.</a:t>
            </a:r>
          </a:p>
        </p:txBody>
      </p:sp>
    </p:spTree>
    <p:extLst>
      <p:ext uri="{BB962C8B-B14F-4D97-AF65-F5344CB8AC3E}">
        <p14:creationId xmlns:p14="http://schemas.microsoft.com/office/powerpoint/2010/main" val="2084485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313" y="211825"/>
            <a:ext cx="11029616" cy="1013800"/>
          </a:xfrm>
        </p:spPr>
        <p:txBody>
          <a:bodyPr>
            <a:normAutofit/>
          </a:bodyPr>
          <a:lstStyle/>
          <a:p>
            <a:r>
              <a:rPr lang="es-CL" sz="3200" b="1" dirty="0">
                <a:effectLst>
                  <a:outerShdw blurRad="38100" dist="38100" dir="2700000" algn="tl">
                    <a:srgbClr val="000000">
                      <a:alpha val="43137"/>
                    </a:srgbClr>
                  </a:outerShdw>
                </a:effectLst>
              </a:rPr>
              <a:t>Reconocer tesis, argumentos y respaldos</a:t>
            </a:r>
          </a:p>
        </p:txBody>
      </p:sp>
      <p:sp>
        <p:nvSpPr>
          <p:cNvPr id="3" name="Marcador de contenido 2"/>
          <p:cNvSpPr>
            <a:spLocks noGrp="1"/>
          </p:cNvSpPr>
          <p:nvPr>
            <p:ph idx="1"/>
          </p:nvPr>
        </p:nvSpPr>
        <p:spPr>
          <a:xfrm>
            <a:off x="331303" y="1232049"/>
            <a:ext cx="11489635" cy="5500055"/>
          </a:xfrm>
          <a:solidFill>
            <a:schemeClr val="bg1"/>
          </a:solidFill>
        </p:spPr>
        <p:txBody>
          <a:bodyPr>
            <a:noAutofit/>
          </a:bodyPr>
          <a:lstStyle/>
          <a:p>
            <a:pPr algn="just"/>
            <a:r>
              <a:rPr lang="es-CL" sz="2800" b="1" dirty="0">
                <a:solidFill>
                  <a:schemeClr val="accent1"/>
                </a:solidFill>
                <a:effectLst>
                  <a:outerShdw blurRad="38100" dist="38100" dir="2700000" algn="tl">
                    <a:srgbClr val="000000">
                      <a:alpha val="43137"/>
                    </a:srgbClr>
                  </a:outerShdw>
                </a:effectLst>
              </a:rPr>
              <a:t>EL MUNDO SE ACABARÁ</a:t>
            </a:r>
          </a:p>
          <a:p>
            <a:pPr algn="just"/>
            <a:r>
              <a:rPr lang="es-CL" sz="2800" b="1" dirty="0">
                <a:solidFill>
                  <a:schemeClr val="accent1"/>
                </a:solidFill>
                <a:effectLst>
                  <a:outerShdw blurRad="38100" dist="38100" dir="2700000" algn="tl">
                    <a:srgbClr val="000000">
                      <a:alpha val="43137"/>
                    </a:srgbClr>
                  </a:outerShdw>
                </a:effectLst>
              </a:rPr>
              <a:t>LA CANTIDAD DE ANIMALES EN EL MUNDO HA DISMINUIDO, AFECTANDO EL CICLO VITAL.</a:t>
            </a:r>
          </a:p>
          <a:p>
            <a:pPr algn="just"/>
            <a:r>
              <a:rPr lang="es-CL" sz="2800" b="1" dirty="0">
                <a:solidFill>
                  <a:schemeClr val="accent1"/>
                </a:solidFill>
                <a:effectLst>
                  <a:outerShdw blurRad="38100" dist="38100" dir="2700000" algn="tl">
                    <a:srgbClr val="000000">
                      <a:alpha val="43137"/>
                    </a:srgbClr>
                  </a:outerShdw>
                </a:effectLst>
              </a:rPr>
              <a:t>LA CONTAMINACIÓN HA OCASIONADO UN CAMBIO CLIMÁTICO, QUE HA ALTERADO LA BIODIVERSIDAD EN LOS ECOSISTEMAS</a:t>
            </a:r>
          </a:p>
          <a:p>
            <a:pPr algn="just"/>
            <a:r>
              <a:rPr lang="es-CL" sz="2800" b="1" dirty="0">
                <a:solidFill>
                  <a:schemeClr val="accent1"/>
                </a:solidFill>
                <a:effectLst>
                  <a:outerShdw blurRad="38100" dist="38100" dir="2700000" algn="tl">
                    <a:srgbClr val="000000">
                      <a:alpha val="43137"/>
                    </a:srgbClr>
                  </a:outerShdw>
                </a:effectLst>
              </a:rPr>
              <a:t>LA TEMPERATURA DE LA TIERRA HA AUMENTADO EN UN 20%.</a:t>
            </a:r>
          </a:p>
          <a:p>
            <a:pPr algn="just"/>
            <a:r>
              <a:rPr lang="es-CL" sz="2800" b="1" dirty="0">
                <a:solidFill>
                  <a:schemeClr val="accent1"/>
                </a:solidFill>
                <a:effectLst>
                  <a:outerShdw blurRad="38100" dist="38100" dir="2700000" algn="tl">
                    <a:srgbClr val="000000">
                      <a:alpha val="43137"/>
                    </a:srgbClr>
                  </a:outerShdw>
                </a:effectLst>
              </a:rPr>
              <a:t>LOS ESTUDIOS DEMUESTRAN QUE EL CONSUMO EN LA ADOLESCENCIA, DISMINUYE LAS CONEXIONES NEURONALES,  AFECTANDO EN EL APRENDIZAJE.</a:t>
            </a:r>
          </a:p>
        </p:txBody>
      </p:sp>
    </p:spTree>
    <p:extLst>
      <p:ext uri="{BB962C8B-B14F-4D97-AF65-F5344CB8AC3E}">
        <p14:creationId xmlns:p14="http://schemas.microsoft.com/office/powerpoint/2010/main" val="810365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7467600" cy="868346"/>
          </a:xfrm>
        </p:spPr>
        <p:txBody>
          <a:bodyPr>
            <a:normAutofit/>
          </a:bodyPr>
          <a:lstStyle/>
          <a:p>
            <a:pPr algn="ctr">
              <a:defRPr/>
            </a:pPr>
            <a:r>
              <a:rPr lang="es-CL" dirty="0"/>
              <a:t>MODO DE REPRESENTACIÓN SECUENCIAL.-</a:t>
            </a:r>
          </a:p>
        </p:txBody>
      </p:sp>
      <p:graphicFrame>
        <p:nvGraphicFramePr>
          <p:cNvPr id="4" name="3 Diagrama"/>
          <p:cNvGraphicFramePr/>
          <p:nvPr/>
        </p:nvGraphicFramePr>
        <p:xfrm>
          <a:off x="2238348" y="1571612"/>
          <a:ext cx="692948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4386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Marcador de contenido"/>
          <p:cNvSpPr>
            <a:spLocks noGrp="1"/>
          </p:cNvSpPr>
          <p:nvPr>
            <p:ph sz="half" idx="1"/>
          </p:nvPr>
        </p:nvSpPr>
        <p:spPr>
          <a:xfrm>
            <a:off x="892316" y="1332533"/>
            <a:ext cx="11114155" cy="5118100"/>
          </a:xfrm>
        </p:spPr>
        <p:txBody>
          <a:bodyPr>
            <a:noAutofit/>
          </a:bodyPr>
          <a:lstStyle/>
          <a:p>
            <a:pPr>
              <a:buFont typeface="Wingdings 2" panose="05020102010507070707" pitchFamily="18" charset="2"/>
              <a:buNone/>
            </a:pPr>
            <a:r>
              <a:rPr lang="es-CL" altLang="es-CL" sz="2800" b="1" u="sng" dirty="0">
                <a:solidFill>
                  <a:srgbClr val="FFC000"/>
                </a:solidFill>
              </a:rPr>
              <a:t>Deductiva</a:t>
            </a:r>
            <a:r>
              <a:rPr lang="es-CL" altLang="es-CL" b="1" u="sng" dirty="0">
                <a:solidFill>
                  <a:srgbClr val="FFC000"/>
                </a:solidFill>
              </a:rPr>
              <a:t>:</a:t>
            </a:r>
          </a:p>
          <a:p>
            <a:pPr>
              <a:buFont typeface="Wingdings 2" panose="05020102010507070707" pitchFamily="18" charset="2"/>
              <a:buNone/>
            </a:pPr>
            <a:endParaRPr lang="es-CL" altLang="es-CL" b="1" u="sng" dirty="0">
              <a:solidFill>
                <a:schemeClr val="bg2"/>
              </a:solidFill>
            </a:endParaRPr>
          </a:p>
          <a:p>
            <a:pPr algn="just">
              <a:buFont typeface="Wingdings 2" panose="05020102010507070707" pitchFamily="18" charset="2"/>
              <a:buNone/>
            </a:pPr>
            <a:r>
              <a:rPr lang="es-CL" altLang="es-CL" sz="2400" b="1" dirty="0"/>
              <a:t>1. Tesis: </a:t>
            </a:r>
            <a:r>
              <a:rPr lang="es-CL" altLang="es-CL" sz="2400" dirty="0"/>
              <a:t>El alcohol hace mal</a:t>
            </a:r>
          </a:p>
          <a:p>
            <a:pPr algn="just">
              <a:buFont typeface="Wingdings 2" panose="05020102010507070707" pitchFamily="18" charset="2"/>
              <a:buNone/>
            </a:pPr>
            <a:r>
              <a:rPr lang="es-CL" altLang="es-CL" sz="2400" b="1" dirty="0"/>
              <a:t>2. Argumentos + respaldos + garantías:</a:t>
            </a:r>
          </a:p>
          <a:p>
            <a:pPr algn="just">
              <a:buFont typeface="Wingdings 2" panose="05020102010507070707" pitchFamily="18" charset="2"/>
              <a:buNone/>
            </a:pPr>
            <a:r>
              <a:rPr lang="es-CL" altLang="es-CL" sz="2400" dirty="0"/>
              <a:t>1. Daña el cerebro</a:t>
            </a:r>
          </a:p>
          <a:p>
            <a:pPr algn="just">
              <a:buFont typeface="Wingdings 2" panose="05020102010507070707" pitchFamily="18" charset="2"/>
              <a:buNone/>
            </a:pPr>
            <a:r>
              <a:rPr lang="es-CL" altLang="es-CL" sz="2400" dirty="0"/>
              <a:t>2. Daña los reflejos</a:t>
            </a:r>
          </a:p>
          <a:p>
            <a:pPr algn="just">
              <a:buFont typeface="Wingdings 2" panose="05020102010507070707" pitchFamily="18" charset="2"/>
              <a:buNone/>
            </a:pPr>
            <a:r>
              <a:rPr lang="es-CL" altLang="es-CL" sz="2400" dirty="0"/>
              <a:t>3. Aumenta las pulsaciones del corazón</a:t>
            </a:r>
          </a:p>
          <a:p>
            <a:pPr algn="just">
              <a:buFont typeface="Wingdings 2" panose="05020102010507070707" pitchFamily="18" charset="2"/>
              <a:buNone/>
            </a:pPr>
            <a:r>
              <a:rPr lang="es-CL" altLang="es-CL" sz="2400" dirty="0"/>
              <a:t>4. Está comprobado que el 10% de las personas que beben  alcohol sufren de accidentes de tránsito</a:t>
            </a:r>
          </a:p>
          <a:p>
            <a:pPr algn="just">
              <a:buFont typeface="Wingdings 2" panose="05020102010507070707" pitchFamily="18" charset="2"/>
              <a:buNone/>
            </a:pPr>
            <a:endParaRPr lang="es-CL" altLang="es-CL" sz="2400" dirty="0"/>
          </a:p>
          <a:p>
            <a:pPr algn="just">
              <a:buFont typeface="Wingdings 2" panose="05020102010507070707" pitchFamily="18" charset="2"/>
              <a:buNone/>
            </a:pPr>
            <a:r>
              <a:rPr lang="es-CL" altLang="es-CL" sz="2400" i="1" dirty="0"/>
              <a:t>    Por lo tanto, es recomendable no beber alcohol ya que hay innumerables factores adversos a esta acción</a:t>
            </a:r>
          </a:p>
          <a:p>
            <a:endParaRPr lang="es-ES_tradnl" altLang="es-CL" dirty="0"/>
          </a:p>
        </p:txBody>
      </p:sp>
    </p:spTree>
    <p:extLst>
      <p:ext uri="{BB962C8B-B14F-4D97-AF65-F5344CB8AC3E}">
        <p14:creationId xmlns:p14="http://schemas.microsoft.com/office/powerpoint/2010/main" val="149640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L" sz="3600" b="1" dirty="0">
                <a:solidFill>
                  <a:srgbClr val="FFC000"/>
                </a:solidFill>
              </a:rPr>
              <a:t>Inductiva</a:t>
            </a:r>
            <a:r>
              <a:rPr lang="es-CL" b="1" dirty="0">
                <a:solidFill>
                  <a:srgbClr val="FFC000"/>
                </a:solidFill>
              </a:rPr>
              <a:t>:</a:t>
            </a:r>
            <a:endParaRPr lang="es-CL" sz="3600" dirty="0"/>
          </a:p>
        </p:txBody>
      </p:sp>
      <p:sp>
        <p:nvSpPr>
          <p:cNvPr id="5" name="5 Marcador de contenido"/>
          <p:cNvSpPr>
            <a:spLocks noGrp="1"/>
          </p:cNvSpPr>
          <p:nvPr>
            <p:ph sz="half" idx="2"/>
          </p:nvPr>
        </p:nvSpPr>
        <p:spPr>
          <a:xfrm>
            <a:off x="814057" y="1717990"/>
            <a:ext cx="10563887" cy="4681607"/>
          </a:xfrm>
        </p:spPr>
        <p:txBody>
          <a:bodyPr>
            <a:noAutofit/>
          </a:bodyPr>
          <a:lstStyle/>
          <a:p>
            <a:pPr marL="274320" indent="-274320">
              <a:spcBef>
                <a:spcPts val="600"/>
              </a:spcBef>
              <a:spcAft>
                <a:spcPts val="0"/>
              </a:spcAft>
              <a:buSzPct val="70000"/>
              <a:buNone/>
              <a:defRPr/>
            </a:pPr>
            <a:r>
              <a:rPr lang="es-CL" sz="2000" b="1" dirty="0"/>
              <a:t>1. </a:t>
            </a:r>
            <a:r>
              <a:rPr lang="es-CL" sz="2400" b="1" dirty="0"/>
              <a:t>Argumentos + respaldos + garantías:</a:t>
            </a:r>
            <a:r>
              <a:rPr lang="es-CL" sz="2400" dirty="0"/>
              <a:t>1. Daña el cerebro</a:t>
            </a:r>
          </a:p>
          <a:p>
            <a:pPr marL="274320" indent="-274320">
              <a:spcBef>
                <a:spcPts val="600"/>
              </a:spcBef>
              <a:spcAft>
                <a:spcPts val="0"/>
              </a:spcAft>
              <a:buSzPct val="70000"/>
              <a:buNone/>
              <a:defRPr/>
            </a:pPr>
            <a:r>
              <a:rPr lang="es-CL" sz="2400" dirty="0"/>
              <a:t>2. Daña los reflejos</a:t>
            </a:r>
          </a:p>
          <a:p>
            <a:pPr marL="0" indent="0">
              <a:spcBef>
                <a:spcPts val="600"/>
              </a:spcBef>
              <a:spcAft>
                <a:spcPts val="0"/>
              </a:spcAft>
              <a:buSzPct val="70000"/>
              <a:buNone/>
              <a:defRPr/>
            </a:pPr>
            <a:r>
              <a:rPr lang="es-CL" sz="2400" dirty="0"/>
              <a:t>3. Aumenta las pulsaciones del corazón</a:t>
            </a:r>
          </a:p>
          <a:p>
            <a:pPr marL="0" indent="0">
              <a:spcBef>
                <a:spcPts val="600"/>
              </a:spcBef>
              <a:spcAft>
                <a:spcPts val="0"/>
              </a:spcAft>
              <a:buSzPct val="70000"/>
              <a:buNone/>
              <a:defRPr/>
            </a:pPr>
            <a:r>
              <a:rPr lang="es-CL" sz="2400" dirty="0"/>
              <a:t>4. Está comprobado que el 10% de las personas que beben  alcohol sufren de accidentes de tránsito</a:t>
            </a:r>
          </a:p>
          <a:p>
            <a:pPr marL="274320" indent="-274320">
              <a:spcBef>
                <a:spcPts val="600"/>
              </a:spcBef>
              <a:spcAft>
                <a:spcPts val="0"/>
              </a:spcAft>
              <a:buSzPct val="70000"/>
              <a:defRPr/>
            </a:pPr>
            <a:endParaRPr lang="es-CL" sz="2400" dirty="0"/>
          </a:p>
          <a:p>
            <a:pPr marL="0" indent="0">
              <a:spcBef>
                <a:spcPts val="600"/>
              </a:spcBef>
              <a:buSzPct val="70000"/>
              <a:buNone/>
              <a:defRPr/>
            </a:pPr>
            <a:r>
              <a:rPr lang="es-CL" sz="2400" b="1" dirty="0"/>
              <a:t>2. Tesis: </a:t>
            </a:r>
            <a:r>
              <a:rPr lang="es-CL" sz="2400" dirty="0"/>
              <a:t>Por eso el alcohol hace mal</a:t>
            </a:r>
          </a:p>
          <a:p>
            <a:pPr>
              <a:defRPr/>
            </a:pPr>
            <a:endParaRPr lang="es-ES_tradnl" sz="2400" dirty="0"/>
          </a:p>
        </p:txBody>
      </p:sp>
    </p:spTree>
    <p:extLst>
      <p:ext uri="{BB962C8B-B14F-4D97-AF65-F5344CB8AC3E}">
        <p14:creationId xmlns:p14="http://schemas.microsoft.com/office/powerpoint/2010/main" val="2861721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5398" y="239802"/>
            <a:ext cx="11029616" cy="1013800"/>
          </a:xfrm>
        </p:spPr>
        <p:txBody>
          <a:bodyPr>
            <a:normAutofit/>
          </a:bodyPr>
          <a:lstStyle/>
          <a:p>
            <a:r>
              <a:rPr lang="es-CL" sz="3200" b="1" dirty="0"/>
              <a:t>ESTRUCTURA EXTERNA</a:t>
            </a:r>
          </a:p>
        </p:txBody>
      </p:sp>
      <p:sp>
        <p:nvSpPr>
          <p:cNvPr id="3" name="Marcador de contenido 2"/>
          <p:cNvSpPr>
            <a:spLocks noGrp="1"/>
          </p:cNvSpPr>
          <p:nvPr>
            <p:ph idx="1"/>
          </p:nvPr>
        </p:nvSpPr>
        <p:spPr>
          <a:xfrm>
            <a:off x="304803" y="1253603"/>
            <a:ext cx="11610807" cy="5333462"/>
          </a:xfrm>
          <a:solidFill>
            <a:schemeClr val="bg1"/>
          </a:solidFill>
        </p:spPr>
        <p:txBody>
          <a:bodyPr>
            <a:noAutofit/>
          </a:bodyPr>
          <a:lstStyle/>
          <a:p>
            <a:pPr algn="just"/>
            <a:r>
              <a:rPr lang="es-CL" sz="3200" dirty="0"/>
              <a:t>INTRODUCCIÓN: Presenta el tema y la polémica que lo rodea. Opcionalmente, se puede presentar la tesis.</a:t>
            </a:r>
          </a:p>
          <a:p>
            <a:pPr algn="just"/>
            <a:r>
              <a:rPr lang="es-CL" sz="3200" dirty="0"/>
              <a:t>DESARROLLO: Presenta ordenadamente los argumentos a favor, los argumentos en contra y la forma en que se refutan esos contraargumentos. Idealmente, cada argumento se desarrolla en su propio párrafo, incluyendo a citas, ejemplos o razonamientos según sea el caso.</a:t>
            </a:r>
          </a:p>
          <a:p>
            <a:pPr algn="just"/>
            <a:r>
              <a:rPr lang="es-CL" sz="3200" dirty="0"/>
              <a:t>CONCLUSIÓN: Explicita o reafirma la tesis, a partir de la evidencia que se presenta en el texto. También se puede plantear una reflexión final.</a:t>
            </a:r>
          </a:p>
        </p:txBody>
      </p:sp>
    </p:spTree>
    <p:extLst>
      <p:ext uri="{BB962C8B-B14F-4D97-AF65-F5344CB8AC3E}">
        <p14:creationId xmlns:p14="http://schemas.microsoft.com/office/powerpoint/2010/main" val="178228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4400" b="1" dirty="0">
                <a:effectLst>
                  <a:outerShdw blurRad="38100" dist="38100" dir="2700000" algn="tl">
                    <a:srgbClr val="000000">
                      <a:alpha val="43137"/>
                    </a:srgbClr>
                  </a:outerShdw>
                </a:effectLst>
              </a:rPr>
              <a:t>OBJETIVO DE LA CLASE:</a:t>
            </a:r>
          </a:p>
        </p:txBody>
      </p:sp>
      <p:sp>
        <p:nvSpPr>
          <p:cNvPr id="3" name="Marcador de contenido 2"/>
          <p:cNvSpPr>
            <a:spLocks noGrp="1"/>
          </p:cNvSpPr>
          <p:nvPr>
            <p:ph idx="1"/>
          </p:nvPr>
        </p:nvSpPr>
        <p:spPr/>
        <p:txBody>
          <a:bodyPr>
            <a:normAutofit lnSpcReduction="10000"/>
          </a:bodyPr>
          <a:lstStyle/>
          <a:p>
            <a:pPr algn="just"/>
            <a:r>
              <a:rPr lang="es-CL" sz="4800" b="1" dirty="0"/>
              <a:t>Recordar estructura interna de la argumentación. (OA 07, actualización 2009)</a:t>
            </a:r>
          </a:p>
          <a:p>
            <a:pPr algn="just"/>
            <a:r>
              <a:rPr lang="es-CL" sz="4800" b="1" dirty="0"/>
              <a:t>Conocer modos de razonamientos lógicos. </a:t>
            </a:r>
          </a:p>
        </p:txBody>
      </p:sp>
    </p:spTree>
    <p:extLst>
      <p:ext uri="{BB962C8B-B14F-4D97-AF65-F5344CB8AC3E}">
        <p14:creationId xmlns:p14="http://schemas.microsoft.com/office/powerpoint/2010/main" val="1784179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529880"/>
            <a:ext cx="11029616" cy="1013800"/>
          </a:xfrm>
        </p:spPr>
        <p:txBody>
          <a:bodyPr>
            <a:normAutofit/>
          </a:bodyPr>
          <a:lstStyle/>
          <a:p>
            <a:r>
              <a:rPr lang="es-CL" sz="3600" b="1" dirty="0">
                <a:solidFill>
                  <a:schemeClr val="bg2">
                    <a:lumMod val="90000"/>
                  </a:schemeClr>
                </a:solidFill>
              </a:rPr>
              <a:t>REFERENCIA ELECTRÓNICA</a:t>
            </a:r>
          </a:p>
        </p:txBody>
      </p:sp>
      <p:sp>
        <p:nvSpPr>
          <p:cNvPr id="3" name="Marcador de contenido 2"/>
          <p:cNvSpPr>
            <a:spLocks noGrp="1"/>
          </p:cNvSpPr>
          <p:nvPr>
            <p:ph idx="1"/>
          </p:nvPr>
        </p:nvSpPr>
        <p:spPr/>
        <p:txBody>
          <a:bodyPr>
            <a:normAutofit/>
          </a:bodyPr>
          <a:lstStyle/>
          <a:p>
            <a:pPr algn="just"/>
            <a:r>
              <a:rPr lang="es-CL" sz="2800" u="sng" dirty="0"/>
              <a:t>https://www.edu.xunta.gal/centros/cafi/aulavirtual2/pluginfile.php/26651/mod_resource/content/0/Unidad_6/Web_txt_arg_I/estructura_del__texto_argumentativo.html</a:t>
            </a:r>
          </a:p>
          <a:p>
            <a:pPr algn="just"/>
            <a:r>
              <a:rPr lang="es-CL" sz="2800" u="sng" dirty="0"/>
              <a:t>https://aprendizaje.uchile.cl/recursos-para-leer-escribir-y-hablar-en-la-universidad/profundiza/profundiza-la-escritura/como-escribir-un-ensayo/#1541707455168-19ccff66-4ad4</a:t>
            </a:r>
          </a:p>
          <a:p>
            <a:pPr algn="just"/>
            <a:endParaRPr lang="es-CL" sz="2800" dirty="0"/>
          </a:p>
        </p:txBody>
      </p:sp>
    </p:spTree>
    <p:extLst>
      <p:ext uri="{BB962C8B-B14F-4D97-AF65-F5344CB8AC3E}">
        <p14:creationId xmlns:p14="http://schemas.microsoft.com/office/powerpoint/2010/main" val="182122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defRPr/>
            </a:pPr>
            <a:r>
              <a:rPr lang="es-ES_tradnl" sz="4400" dirty="0"/>
              <a:t>FINALIDAD DE LA ARGUMENTACIÓN </a:t>
            </a:r>
          </a:p>
        </p:txBody>
      </p:sp>
      <p:sp>
        <p:nvSpPr>
          <p:cNvPr id="11267" name="Rectangle 2"/>
          <p:cNvSpPr>
            <a:spLocks noChangeArrowheads="1"/>
          </p:cNvSpPr>
          <p:nvPr/>
        </p:nvSpPr>
        <p:spPr bwMode="auto">
          <a:xfrm>
            <a:off x="2166938" y="2000250"/>
            <a:ext cx="2357437" cy="571500"/>
          </a:xfrm>
          <a:prstGeom prst="rect">
            <a:avLst/>
          </a:prstGeom>
          <a:solidFill>
            <a:srgbClr val="FFFFFF"/>
          </a:solidFill>
          <a:ln w="9525">
            <a:solidFill>
              <a:srgbClr val="000000"/>
            </a:solidFill>
            <a:miter lim="800000"/>
            <a:headEnd/>
            <a:tailEnd/>
          </a:ln>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a:spcAft>
                <a:spcPts val="1000"/>
              </a:spcAft>
              <a:buClrTx/>
              <a:buSzTx/>
              <a:buNone/>
            </a:pPr>
            <a:r>
              <a:rPr lang="es-ES_tradnl" altLang="es-CL" sz="2800">
                <a:latin typeface="Calibri" panose="020F0502020204030204" pitchFamily="34" charset="0"/>
              </a:rPr>
              <a:t>CONVENCER</a:t>
            </a:r>
            <a:endParaRPr lang="es-ES_tradnl" altLang="es-CL" sz="2800">
              <a:latin typeface="Arial" panose="020B0604020202020204" pitchFamily="34" charset="0"/>
            </a:endParaRPr>
          </a:p>
        </p:txBody>
      </p:sp>
      <p:sp>
        <p:nvSpPr>
          <p:cNvPr id="11268" name="Rectangle 3"/>
          <p:cNvSpPr>
            <a:spLocks noChangeArrowheads="1"/>
          </p:cNvSpPr>
          <p:nvPr/>
        </p:nvSpPr>
        <p:spPr bwMode="auto">
          <a:xfrm>
            <a:off x="1643856" y="3643313"/>
            <a:ext cx="3403600" cy="2386425"/>
          </a:xfrm>
          <a:prstGeom prst="rect">
            <a:avLst/>
          </a:prstGeom>
          <a:solidFill>
            <a:srgbClr val="FFFFFF"/>
          </a:solidFill>
          <a:ln w="9525">
            <a:solidFill>
              <a:srgbClr val="000000"/>
            </a:solidFill>
            <a:miter lim="800000"/>
            <a:headEnd/>
            <a:tailEnd/>
          </a:ln>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a:spcAft>
                <a:spcPts val="1000"/>
              </a:spcAft>
              <a:buClrTx/>
              <a:buSzTx/>
              <a:buNone/>
            </a:pPr>
            <a:r>
              <a:rPr lang="es-ES_tradnl" altLang="es-CL" sz="3600" dirty="0">
                <a:latin typeface="Calibri" panose="020F0502020204030204" pitchFamily="34" charset="0"/>
              </a:rPr>
              <a:t>Punto de vista   y</a:t>
            </a:r>
            <a:endParaRPr lang="es-ES_tradnl" altLang="es-CL" sz="3600" dirty="0">
              <a:latin typeface="Times New Roman" panose="02020603050405020304" pitchFamily="18" charset="0"/>
            </a:endParaRPr>
          </a:p>
          <a:p>
            <a:pPr algn="ctr">
              <a:spcAft>
                <a:spcPts val="1000"/>
              </a:spcAft>
              <a:buClrTx/>
              <a:buSzTx/>
              <a:buNone/>
            </a:pPr>
            <a:r>
              <a:rPr lang="es-ES_tradnl" altLang="es-CL" sz="3600" dirty="0">
                <a:latin typeface="Calibri" panose="020F0502020204030204" pitchFamily="34" charset="0"/>
              </a:rPr>
              <a:t>Razones que apelan al </a:t>
            </a:r>
            <a:r>
              <a:rPr lang="es-ES_tradnl" altLang="es-CL" sz="3600" u="sng" dirty="0">
                <a:latin typeface="Calibri" panose="020F0502020204030204" pitchFamily="34" charset="0"/>
              </a:rPr>
              <a:t>intelecto</a:t>
            </a:r>
            <a:endParaRPr lang="es-ES_tradnl" altLang="es-CL" sz="3600" u="sng" dirty="0">
              <a:latin typeface="Arial" panose="020B0604020202020204" pitchFamily="34" charset="0"/>
            </a:endParaRPr>
          </a:p>
        </p:txBody>
      </p:sp>
      <p:sp>
        <p:nvSpPr>
          <p:cNvPr id="7" name="6 Flecha abajo"/>
          <p:cNvSpPr/>
          <p:nvPr/>
        </p:nvSpPr>
        <p:spPr>
          <a:xfrm>
            <a:off x="3167062" y="2733958"/>
            <a:ext cx="357188" cy="692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_tradnl"/>
          </a:p>
        </p:txBody>
      </p:sp>
      <p:sp>
        <p:nvSpPr>
          <p:cNvPr id="11270" name="Rectangle 4"/>
          <p:cNvSpPr>
            <a:spLocks noChangeArrowheads="1"/>
          </p:cNvSpPr>
          <p:nvPr/>
        </p:nvSpPr>
        <p:spPr bwMode="auto">
          <a:xfrm>
            <a:off x="7167563" y="2000250"/>
            <a:ext cx="2000250" cy="571500"/>
          </a:xfrm>
          <a:prstGeom prst="rect">
            <a:avLst/>
          </a:prstGeom>
          <a:solidFill>
            <a:srgbClr val="FFFFFF"/>
          </a:solidFill>
          <a:ln w="9525">
            <a:solidFill>
              <a:srgbClr val="000000"/>
            </a:solidFill>
            <a:miter lim="800000"/>
            <a:headEnd/>
            <a:tailEnd/>
          </a:ln>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a:spcAft>
                <a:spcPts val="1000"/>
              </a:spcAft>
              <a:buClrTx/>
              <a:buSzTx/>
              <a:buNone/>
            </a:pPr>
            <a:r>
              <a:rPr lang="es-ES_tradnl" altLang="es-CL" sz="2800">
                <a:latin typeface="Calibri" panose="020F0502020204030204" pitchFamily="34" charset="0"/>
              </a:rPr>
              <a:t>PERSUADIR</a:t>
            </a:r>
            <a:endParaRPr lang="es-ES_tradnl" altLang="es-CL" sz="2800">
              <a:latin typeface="Arial" panose="020B0604020202020204" pitchFamily="34" charset="0"/>
            </a:endParaRPr>
          </a:p>
        </p:txBody>
      </p:sp>
      <p:sp>
        <p:nvSpPr>
          <p:cNvPr id="9" name="8 Flecha abajo"/>
          <p:cNvSpPr/>
          <p:nvPr/>
        </p:nvSpPr>
        <p:spPr>
          <a:xfrm>
            <a:off x="8024813" y="2714625"/>
            <a:ext cx="347662" cy="692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_tradnl"/>
          </a:p>
        </p:txBody>
      </p:sp>
      <p:sp>
        <p:nvSpPr>
          <p:cNvPr id="11272" name="Rectangle 5"/>
          <p:cNvSpPr>
            <a:spLocks noChangeArrowheads="1"/>
          </p:cNvSpPr>
          <p:nvPr/>
        </p:nvSpPr>
        <p:spPr bwMode="auto">
          <a:xfrm>
            <a:off x="6480314" y="3643314"/>
            <a:ext cx="3616188" cy="2386424"/>
          </a:xfrm>
          <a:prstGeom prst="rect">
            <a:avLst/>
          </a:prstGeom>
          <a:solidFill>
            <a:srgbClr val="FFFFFF"/>
          </a:solidFill>
          <a:ln w="9525">
            <a:solidFill>
              <a:srgbClr val="000000"/>
            </a:solidFill>
            <a:miter lim="800000"/>
            <a:headEnd/>
            <a:tailEnd/>
          </a:ln>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a:spcAft>
                <a:spcPts val="1000"/>
              </a:spcAft>
              <a:buClrTx/>
              <a:buSzTx/>
              <a:buNone/>
            </a:pPr>
            <a:r>
              <a:rPr lang="es-ES_tradnl" altLang="es-CL" sz="3600" dirty="0">
                <a:latin typeface="Calibri" panose="020F0502020204030204" pitchFamily="34" charset="0"/>
              </a:rPr>
              <a:t>Punto de vista   y</a:t>
            </a:r>
            <a:endParaRPr lang="es-ES_tradnl" altLang="es-CL" sz="3600" dirty="0">
              <a:latin typeface="Times New Roman" panose="02020603050405020304" pitchFamily="18" charset="0"/>
            </a:endParaRPr>
          </a:p>
          <a:p>
            <a:pPr algn="ctr">
              <a:spcAft>
                <a:spcPts val="1000"/>
              </a:spcAft>
              <a:buClrTx/>
              <a:buSzTx/>
              <a:buNone/>
            </a:pPr>
            <a:r>
              <a:rPr lang="es-ES_tradnl" altLang="es-CL" sz="3600" dirty="0">
                <a:latin typeface="Calibri" panose="020F0502020204030204" pitchFamily="34" charset="0"/>
              </a:rPr>
              <a:t>Razones que apelan a las </a:t>
            </a:r>
            <a:r>
              <a:rPr lang="es-ES_tradnl" altLang="es-CL" sz="3600" u="sng" dirty="0">
                <a:latin typeface="Calibri" panose="020F0502020204030204" pitchFamily="34" charset="0"/>
              </a:rPr>
              <a:t>emociones</a:t>
            </a:r>
            <a:endParaRPr lang="es-ES_tradnl" altLang="es-CL" sz="3600" u="sng" dirty="0">
              <a:latin typeface="Arial" panose="020B0604020202020204" pitchFamily="34" charset="0"/>
            </a:endParaRPr>
          </a:p>
        </p:txBody>
      </p:sp>
    </p:spTree>
    <p:extLst>
      <p:ext uri="{BB962C8B-B14F-4D97-AF65-F5344CB8AC3E}">
        <p14:creationId xmlns:p14="http://schemas.microsoft.com/office/powerpoint/2010/main" val="24499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p:cNvSpPr>
            <a:spLocks noGrp="1"/>
          </p:cNvSpPr>
          <p:nvPr>
            <p:ph sz="quarter" idx="1"/>
          </p:nvPr>
        </p:nvSpPr>
        <p:spPr>
          <a:xfrm>
            <a:off x="2881314" y="3786189"/>
            <a:ext cx="2357437" cy="1616075"/>
          </a:xfrm>
        </p:spPr>
        <p:txBody>
          <a:bodyPr>
            <a:normAutofit lnSpcReduction="10000"/>
          </a:bodyPr>
          <a:lstStyle/>
          <a:p>
            <a:pPr algn="ctr" eaLnBrk="1" hangingPunct="1">
              <a:buFont typeface="Wingdings 2" panose="05020102010507070707" pitchFamily="18" charset="2"/>
              <a:buNone/>
            </a:pPr>
            <a:r>
              <a:rPr lang="es-CL" altLang="es-CL" sz="2800" b="1"/>
              <a:t>Introducción</a:t>
            </a:r>
          </a:p>
          <a:p>
            <a:pPr algn="ctr" eaLnBrk="1" hangingPunct="1">
              <a:buFont typeface="Wingdings 2" panose="05020102010507070707" pitchFamily="18" charset="2"/>
              <a:buNone/>
            </a:pPr>
            <a:r>
              <a:rPr lang="es-CL" altLang="es-CL" sz="2800" b="1"/>
              <a:t>Desarrollo</a:t>
            </a:r>
          </a:p>
          <a:p>
            <a:pPr algn="ctr" eaLnBrk="1" hangingPunct="1">
              <a:buFont typeface="Wingdings 2" panose="05020102010507070707" pitchFamily="18" charset="2"/>
              <a:buNone/>
            </a:pPr>
            <a:r>
              <a:rPr lang="es-CL" altLang="es-CL" sz="2800" b="1"/>
              <a:t>Conclusión</a:t>
            </a:r>
          </a:p>
        </p:txBody>
      </p:sp>
      <p:sp>
        <p:nvSpPr>
          <p:cNvPr id="4" name="2 Marcador de contenido"/>
          <p:cNvSpPr txBox="1">
            <a:spLocks/>
          </p:cNvSpPr>
          <p:nvPr/>
        </p:nvSpPr>
        <p:spPr>
          <a:xfrm>
            <a:off x="7167564" y="3857626"/>
            <a:ext cx="1971675" cy="1616075"/>
          </a:xfrm>
          <a:prstGeom prst="rect">
            <a:avLst/>
          </a:prstGeom>
        </p:spPr>
        <p:txBody>
          <a:bodyPr>
            <a:normAutofit fontScale="92500" lnSpcReduction="10000"/>
          </a:bodyPr>
          <a:lstStyle/>
          <a:p>
            <a:pPr marL="274320" indent="-274320" algn="ctr">
              <a:spcBef>
                <a:spcPts val="600"/>
              </a:spcBef>
              <a:buClr>
                <a:schemeClr val="accent1"/>
              </a:buClr>
              <a:buSzPct val="70000"/>
              <a:defRPr/>
            </a:pPr>
            <a:r>
              <a:rPr lang="es-CL" sz="2400" b="1" dirty="0"/>
              <a:t>Tesis</a:t>
            </a:r>
          </a:p>
          <a:p>
            <a:pPr marL="274320" indent="-274320" algn="ctr">
              <a:spcBef>
                <a:spcPts val="600"/>
              </a:spcBef>
              <a:buClr>
                <a:schemeClr val="accent1"/>
              </a:buClr>
              <a:buSzPct val="70000"/>
              <a:defRPr/>
            </a:pPr>
            <a:r>
              <a:rPr lang="es-CL" sz="2400" b="1" dirty="0"/>
              <a:t>Bases</a:t>
            </a:r>
          </a:p>
          <a:p>
            <a:pPr marL="274320" indent="-274320" algn="ctr">
              <a:spcBef>
                <a:spcPts val="600"/>
              </a:spcBef>
              <a:buClr>
                <a:schemeClr val="accent1"/>
              </a:buClr>
              <a:buSzPct val="70000"/>
              <a:defRPr/>
            </a:pPr>
            <a:r>
              <a:rPr lang="es-CL" sz="2400" b="1" dirty="0"/>
              <a:t>Garantía</a:t>
            </a:r>
          </a:p>
          <a:p>
            <a:pPr marL="274320" indent="-274320" algn="ctr">
              <a:spcBef>
                <a:spcPts val="600"/>
              </a:spcBef>
              <a:buClr>
                <a:schemeClr val="accent1"/>
              </a:buClr>
              <a:buSzPct val="70000"/>
              <a:defRPr/>
            </a:pPr>
            <a:r>
              <a:rPr lang="es-CL" sz="2400" b="1" dirty="0"/>
              <a:t>Respaldo</a:t>
            </a:r>
          </a:p>
        </p:txBody>
      </p:sp>
      <p:sp>
        <p:nvSpPr>
          <p:cNvPr id="5" name="4 Rectángulo"/>
          <p:cNvSpPr/>
          <p:nvPr/>
        </p:nvSpPr>
        <p:spPr>
          <a:xfrm>
            <a:off x="649357" y="428625"/>
            <a:ext cx="11025808" cy="150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4800" b="1" dirty="0">
                <a:solidFill>
                  <a:schemeClr val="bg1"/>
                </a:solidFill>
              </a:rPr>
              <a:t>Estructura de la argumentación</a:t>
            </a:r>
          </a:p>
        </p:txBody>
      </p:sp>
      <p:sp>
        <p:nvSpPr>
          <p:cNvPr id="7" name="6 Rectángulo"/>
          <p:cNvSpPr/>
          <p:nvPr/>
        </p:nvSpPr>
        <p:spPr>
          <a:xfrm>
            <a:off x="2952751" y="2643189"/>
            <a:ext cx="2214563" cy="64293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s-CL" sz="3200" b="1" dirty="0"/>
              <a:t>Externa</a:t>
            </a:r>
          </a:p>
        </p:txBody>
      </p:sp>
      <p:sp>
        <p:nvSpPr>
          <p:cNvPr id="9" name="8 Rectángulo"/>
          <p:cNvSpPr/>
          <p:nvPr/>
        </p:nvSpPr>
        <p:spPr>
          <a:xfrm>
            <a:off x="6881813" y="2643189"/>
            <a:ext cx="2214562" cy="64293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s-CL" sz="3200" b="1" dirty="0"/>
              <a:t>Interna</a:t>
            </a:r>
          </a:p>
        </p:txBody>
      </p:sp>
      <p:cxnSp>
        <p:nvCxnSpPr>
          <p:cNvPr id="11" name="10 Conector recto"/>
          <p:cNvCxnSpPr/>
          <p:nvPr/>
        </p:nvCxnSpPr>
        <p:spPr>
          <a:xfrm rot="10800000">
            <a:off x="4024313" y="2357439"/>
            <a:ext cx="40005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H="1">
            <a:off x="5736918" y="1856582"/>
            <a:ext cx="1273" cy="430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a:off x="3882232" y="2499520"/>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5400000">
            <a:off x="3882232" y="3499645"/>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5400000">
            <a:off x="7882732" y="2499520"/>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7954169" y="3499644"/>
            <a:ext cx="285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2" descr="https://encrypted-tbn2.google.com/images?q=tbn:ANd9GcTF9Sg1PqeUCjzLxAkQnq6G9TS0eytVBdED5iqrpepLJmmEmBwq"/>
          <p:cNvPicPr>
            <a:picLocks noChangeAspect="1" noChangeArrowheads="1"/>
          </p:cNvPicPr>
          <p:nvPr/>
        </p:nvPicPr>
        <p:blipFill>
          <a:blip r:embed="rId2" cstate="print"/>
          <a:srcRect/>
          <a:stretch>
            <a:fillRect/>
          </a:stretch>
        </p:blipFill>
        <p:spPr bwMode="auto">
          <a:xfrm>
            <a:off x="5238745" y="4071943"/>
            <a:ext cx="1961499"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00536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4601" y="828297"/>
            <a:ext cx="7467600" cy="725470"/>
          </a:xfrm>
        </p:spPr>
        <p:txBody>
          <a:bodyPr>
            <a:normAutofit/>
          </a:bodyPr>
          <a:lstStyle/>
          <a:p>
            <a:pPr algn="ctr">
              <a:defRPr/>
            </a:pPr>
            <a:r>
              <a:rPr lang="es-CL" sz="4000" b="1" dirty="0">
                <a:solidFill>
                  <a:schemeClr val="bg2"/>
                </a:solidFill>
              </a:rPr>
              <a:t>ESTRUCTURA INTERNA.-</a:t>
            </a:r>
          </a:p>
        </p:txBody>
      </p:sp>
      <p:sp>
        <p:nvSpPr>
          <p:cNvPr id="7" name="6 Rectángulo"/>
          <p:cNvSpPr/>
          <p:nvPr/>
        </p:nvSpPr>
        <p:spPr>
          <a:xfrm>
            <a:off x="4462463" y="1931822"/>
            <a:ext cx="1785938" cy="7143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CL" sz="3200" b="1" dirty="0">
                <a:solidFill>
                  <a:schemeClr val="tx1"/>
                </a:solidFill>
              </a:rPr>
              <a:t>TESIS</a:t>
            </a:r>
            <a:endParaRPr lang="es-CL" b="1" dirty="0">
              <a:solidFill>
                <a:schemeClr val="tx1"/>
              </a:solidFill>
            </a:endParaRPr>
          </a:p>
        </p:txBody>
      </p:sp>
      <p:sp>
        <p:nvSpPr>
          <p:cNvPr id="15" name="14 Rectángulo"/>
          <p:cNvSpPr/>
          <p:nvPr/>
        </p:nvSpPr>
        <p:spPr>
          <a:xfrm>
            <a:off x="440268" y="2757916"/>
            <a:ext cx="11413067" cy="3816811"/>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CL" sz="3200" b="1" dirty="0"/>
              <a:t>Punto de vista, AFIRMACIÓN POLÉMICA RESPECTO DE UN TEMA DETERMINADO. Se trata del punto de vista asumido por el emisor y del cual quiere convencer a la audiencia; supone una toma de posición. Puede ser expresada en forma positiva (afirmación) o negativa (negación) y estar explícita o implícita en el texto. </a:t>
            </a:r>
          </a:p>
        </p:txBody>
      </p:sp>
    </p:spTree>
    <p:extLst>
      <p:ext uri="{BB962C8B-B14F-4D97-AF65-F5344CB8AC3E}">
        <p14:creationId xmlns:p14="http://schemas.microsoft.com/office/powerpoint/2010/main" val="18184175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4137192" y="1816206"/>
            <a:ext cx="3516675" cy="79152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CL" sz="2800" b="1" dirty="0">
                <a:solidFill>
                  <a:schemeClr val="tx1"/>
                </a:solidFill>
              </a:rPr>
              <a:t>ARGUMENTOS</a:t>
            </a:r>
            <a:r>
              <a:rPr lang="es-CL" sz="2800" dirty="0"/>
              <a:t> </a:t>
            </a:r>
          </a:p>
        </p:txBody>
      </p:sp>
      <p:sp>
        <p:nvSpPr>
          <p:cNvPr id="9" name="15 Rectángulo"/>
          <p:cNvSpPr/>
          <p:nvPr/>
        </p:nvSpPr>
        <p:spPr>
          <a:xfrm>
            <a:off x="1009374" y="2707983"/>
            <a:ext cx="10601434" cy="3329702"/>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CL" sz="3200" b="1" dirty="0"/>
              <a:t>Argumentos, hechos o razones que sustentan la tesis cuyo fin es convencer y persuadir. </a:t>
            </a:r>
            <a:br>
              <a:rPr lang="es-CL" sz="3200" b="1" dirty="0"/>
            </a:br>
            <a:r>
              <a:rPr lang="es-CL" sz="3200" b="1" dirty="0"/>
              <a:t>Enunciados mediante los que se intenta </a:t>
            </a:r>
            <a:r>
              <a:rPr lang="es-CL" sz="3200" b="1" u="sng" dirty="0"/>
              <a:t>defender</a:t>
            </a:r>
            <a:r>
              <a:rPr lang="es-CL" sz="3200" b="1" dirty="0"/>
              <a:t> el propio </a:t>
            </a:r>
            <a:r>
              <a:rPr lang="es-CL" sz="3200" b="1" u="sng" dirty="0"/>
              <a:t>punto de vista</a:t>
            </a:r>
            <a:r>
              <a:rPr lang="es-CL" sz="3200" b="1" dirty="0"/>
              <a:t>. Un argumento implica un </a:t>
            </a:r>
            <a:r>
              <a:rPr lang="es-CL" sz="3200" b="1" u="sng" dirty="0"/>
              <a:t>razonamiento*</a:t>
            </a:r>
            <a:r>
              <a:rPr lang="es-CL" sz="3200" b="1" dirty="0"/>
              <a:t>, es decir, una asociación de ideas que apoyen la tesis propuesta o refuten la tesis contraria.</a:t>
            </a:r>
          </a:p>
        </p:txBody>
      </p:sp>
    </p:spTree>
    <p:extLst>
      <p:ext uri="{BB962C8B-B14F-4D97-AF65-F5344CB8AC3E}">
        <p14:creationId xmlns:p14="http://schemas.microsoft.com/office/powerpoint/2010/main" val="323679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6004" y="460109"/>
            <a:ext cx="11029616" cy="1013800"/>
          </a:xfrm>
          <a:noFill/>
          <a:ln>
            <a:noFill/>
          </a:ln>
        </p:spPr>
        <p:style>
          <a:lnRef idx="2">
            <a:schemeClr val="dk1">
              <a:shade val="50000"/>
            </a:schemeClr>
          </a:lnRef>
          <a:fillRef idx="1">
            <a:schemeClr val="dk1"/>
          </a:fillRef>
          <a:effectRef idx="0">
            <a:schemeClr val="dk1"/>
          </a:effectRef>
          <a:fontRef idx="minor">
            <a:schemeClr val="lt1"/>
          </a:fontRef>
        </p:style>
        <p:txBody>
          <a:bodyPr rtlCol="0">
            <a:normAutofit/>
          </a:bodyPr>
          <a:lstStyle/>
          <a:p>
            <a:pPr algn="ctr">
              <a:defRPr/>
            </a:pPr>
            <a:r>
              <a:rPr lang="es-ES" b="1" dirty="0">
                <a:solidFill>
                  <a:schemeClr val="bg2"/>
                </a:solidFill>
              </a:rPr>
              <a:t>*¿QUÉ SON LOS MODOS DE RAZONAMIENTOS?</a:t>
            </a:r>
          </a:p>
        </p:txBody>
      </p:sp>
      <p:sp>
        <p:nvSpPr>
          <p:cNvPr id="3" name="2 Marcador de contenido"/>
          <p:cNvSpPr>
            <a:spLocks noGrp="1"/>
          </p:cNvSpPr>
          <p:nvPr>
            <p:ph idx="1"/>
          </p:nvPr>
        </p:nvSpPr>
        <p:spPr>
          <a:xfrm>
            <a:off x="1317812" y="1916113"/>
            <a:ext cx="9170894" cy="2265922"/>
          </a:xfr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ormAutofit fontScale="92500"/>
          </a:bodyPr>
          <a:lstStyle/>
          <a:p>
            <a:pPr algn="ctr">
              <a:spcAft>
                <a:spcPts val="0"/>
              </a:spcAft>
              <a:buNone/>
              <a:defRPr/>
            </a:pPr>
            <a:r>
              <a:rPr lang="es-ES" sz="3000" b="1" dirty="0"/>
              <a:t>Para realizar un buen argumento, podemos usar</a:t>
            </a:r>
          </a:p>
          <a:p>
            <a:pPr algn="ctr">
              <a:spcAft>
                <a:spcPts val="0"/>
              </a:spcAft>
              <a:buNone/>
              <a:defRPr/>
            </a:pPr>
            <a:r>
              <a:rPr lang="es-ES" sz="3000" b="1" dirty="0"/>
              <a:t>diferentes formas de razonamiento, o sea, formas de</a:t>
            </a:r>
          </a:p>
          <a:p>
            <a:pPr algn="ctr">
              <a:spcAft>
                <a:spcPts val="0"/>
              </a:spcAft>
              <a:buNone/>
              <a:defRPr/>
            </a:pPr>
            <a:r>
              <a:rPr lang="es-ES" sz="3000" b="1" dirty="0"/>
              <a:t>establecer relaciones entre sus partes(tesis, argumentos y respaldos)</a:t>
            </a:r>
            <a:endParaRPr lang="es-ES" sz="2800" dirty="0"/>
          </a:p>
          <a:p>
            <a:pPr>
              <a:spcAft>
                <a:spcPts val="0"/>
              </a:spcAft>
              <a:buNone/>
              <a:defRPr/>
            </a:pPr>
            <a:endParaRPr lang="es-ES" b="1" dirty="0"/>
          </a:p>
        </p:txBody>
      </p:sp>
      <p:sp>
        <p:nvSpPr>
          <p:cNvPr id="5" name="4 Rectángulo"/>
          <p:cNvSpPr/>
          <p:nvPr/>
        </p:nvSpPr>
        <p:spPr>
          <a:xfrm>
            <a:off x="3850808" y="4809378"/>
            <a:ext cx="4392612" cy="1384995"/>
          </a:xfrm>
          <a:prstGeom prst="rect">
            <a:avLst/>
          </a:prstGeom>
          <a:solidFill>
            <a:schemeClr val="bg2">
              <a:lumMod val="90000"/>
            </a:schemeClr>
          </a:solidFill>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s-ES" sz="2800" b="1" dirty="0">
                <a:solidFill>
                  <a:schemeClr val="tx1"/>
                </a:solidFill>
              </a:rPr>
              <a:t>Permite que los argumentos  resulten válidos.</a:t>
            </a:r>
          </a:p>
        </p:txBody>
      </p:sp>
    </p:spTree>
    <p:extLst>
      <p:ext uri="{BB962C8B-B14F-4D97-AF65-F5344CB8AC3E}">
        <p14:creationId xmlns:p14="http://schemas.microsoft.com/office/powerpoint/2010/main" val="197066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510" y="406320"/>
            <a:ext cx="11029616" cy="1013800"/>
          </a:xfrm>
          <a:noFill/>
          <a:ln>
            <a:noFill/>
          </a:ln>
        </p:spPr>
        <p:style>
          <a:lnRef idx="2">
            <a:schemeClr val="dk1">
              <a:shade val="50000"/>
            </a:schemeClr>
          </a:lnRef>
          <a:fillRef idx="1">
            <a:schemeClr val="dk1"/>
          </a:fillRef>
          <a:effectRef idx="0">
            <a:schemeClr val="dk1"/>
          </a:effectRef>
          <a:fontRef idx="minor">
            <a:schemeClr val="lt1"/>
          </a:fontRef>
        </p:style>
        <p:txBody>
          <a:bodyPr rtlCol="0">
            <a:normAutofit/>
          </a:bodyPr>
          <a:lstStyle/>
          <a:p>
            <a:pPr>
              <a:defRPr/>
            </a:pPr>
            <a:r>
              <a:rPr lang="es-ES" sz="3200" b="1" dirty="0">
                <a:solidFill>
                  <a:schemeClr val="tx2">
                    <a:lumMod val="20000"/>
                    <a:lumOff val="80000"/>
                  </a:schemeClr>
                </a:solidFill>
              </a:rPr>
              <a:t>¿QUÉ SON LOS MODOS DE RAZONAMIENTOS?</a:t>
            </a:r>
          </a:p>
        </p:txBody>
      </p:sp>
      <p:sp>
        <p:nvSpPr>
          <p:cNvPr id="3" name="2 Marcador de contenido"/>
          <p:cNvSpPr>
            <a:spLocks noGrp="1"/>
          </p:cNvSpPr>
          <p:nvPr>
            <p:ph idx="1"/>
          </p:nvPr>
        </p:nvSpPr>
        <p:spPr>
          <a:xfrm>
            <a:off x="1398074" y="1929366"/>
            <a:ext cx="9234488" cy="2481074"/>
          </a:xfrm>
          <a:ln>
            <a:noFill/>
          </a:ln>
        </p:spPr>
        <p:style>
          <a:lnRef idx="3">
            <a:schemeClr val="lt1"/>
          </a:lnRef>
          <a:fillRef idx="1">
            <a:schemeClr val="accent1"/>
          </a:fillRef>
          <a:effectRef idx="1">
            <a:schemeClr val="accent1"/>
          </a:effectRef>
          <a:fontRef idx="minor">
            <a:schemeClr val="lt1"/>
          </a:fontRef>
        </p:style>
        <p:txBody>
          <a:bodyPr rtlCol="0">
            <a:noAutofit/>
          </a:bodyPr>
          <a:lstStyle/>
          <a:p>
            <a:pPr algn="ctr">
              <a:spcAft>
                <a:spcPts val="0"/>
              </a:spcAft>
              <a:buNone/>
              <a:defRPr/>
            </a:pPr>
            <a:r>
              <a:rPr lang="es-ES" sz="3200" b="1" dirty="0">
                <a:solidFill>
                  <a:schemeClr val="tx2">
                    <a:lumMod val="20000"/>
                    <a:lumOff val="80000"/>
                  </a:schemeClr>
                </a:solidFill>
              </a:rPr>
              <a:t>Han de poseer un valor de verdad, de manera</a:t>
            </a:r>
          </a:p>
          <a:p>
            <a:pPr algn="ctr">
              <a:spcAft>
                <a:spcPts val="0"/>
              </a:spcAft>
              <a:buNone/>
              <a:defRPr/>
            </a:pPr>
            <a:r>
              <a:rPr lang="es-ES" sz="3200" b="1" dirty="0">
                <a:solidFill>
                  <a:schemeClr val="tx2">
                    <a:lumMod val="20000"/>
                    <a:lumOff val="80000"/>
                  </a:schemeClr>
                </a:solidFill>
              </a:rPr>
              <a:t>que fundamente la conclusión o tesis que se</a:t>
            </a:r>
          </a:p>
          <a:p>
            <a:pPr algn="ctr">
              <a:spcAft>
                <a:spcPts val="0"/>
              </a:spcAft>
              <a:buNone/>
              <a:defRPr/>
            </a:pPr>
            <a:r>
              <a:rPr lang="es-ES" sz="3200" b="1" dirty="0">
                <a:solidFill>
                  <a:schemeClr val="tx2">
                    <a:lumMod val="20000"/>
                    <a:lumOff val="80000"/>
                  </a:schemeClr>
                </a:solidFill>
              </a:rPr>
              <a:t>sostiene.</a:t>
            </a:r>
          </a:p>
        </p:txBody>
      </p:sp>
      <p:sp>
        <p:nvSpPr>
          <p:cNvPr id="5" name="4 Rectángulo"/>
          <p:cNvSpPr/>
          <p:nvPr/>
        </p:nvSpPr>
        <p:spPr>
          <a:xfrm>
            <a:off x="2482107" y="4557590"/>
            <a:ext cx="7066421" cy="1815882"/>
          </a:xfrm>
          <a:prstGeom prst="rect">
            <a:avLst/>
          </a:prstGeom>
          <a:solidFill>
            <a:schemeClr val="accent2">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s-ES" sz="2800" b="1" dirty="0">
                <a:solidFill>
                  <a:schemeClr val="tx1"/>
                </a:solidFill>
              </a:rPr>
              <a:t>Un argumento es un razonamiento  el cual se intenta  probar o refutar  una tesis, convenciendo a alguien de su  verdad o falsedad.</a:t>
            </a:r>
          </a:p>
        </p:txBody>
      </p:sp>
    </p:spTree>
    <p:extLst>
      <p:ext uri="{BB962C8B-B14F-4D97-AF65-F5344CB8AC3E}">
        <p14:creationId xmlns:p14="http://schemas.microsoft.com/office/powerpoint/2010/main" val="4040139869"/>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Dividendo</Template>
  <TotalTime>1123</TotalTime>
  <Words>1070</Words>
  <Application>Microsoft Office PowerPoint</Application>
  <PresentationFormat>Panorámica</PresentationFormat>
  <Paragraphs>153</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Gill Sans MT</vt:lpstr>
      <vt:lpstr>Times New Roman</vt:lpstr>
      <vt:lpstr>Wingdings 2</vt:lpstr>
      <vt:lpstr>Dividendo</vt:lpstr>
      <vt:lpstr>Según PRIORIZACIÓN CURRICULAR 2020</vt:lpstr>
      <vt:lpstr>ARGUMENTACIÓN</vt:lpstr>
      <vt:lpstr>OBJETIVO DE LA CLASE:</vt:lpstr>
      <vt:lpstr>FINALIDAD DE LA ARGUMENTACIÓN </vt:lpstr>
      <vt:lpstr>Presentación de PowerPoint</vt:lpstr>
      <vt:lpstr>ESTRUCTURA INTERNA.-</vt:lpstr>
      <vt:lpstr>Presentación de PowerPoint</vt:lpstr>
      <vt:lpstr>*¿QUÉ SON LOS MODOS DE RAZONAMIENTOS?</vt:lpstr>
      <vt:lpstr>¿QUÉ SON LOS MODOS DE RAZONAMIENTOS?</vt:lpstr>
      <vt:lpstr>Se distinguen dos tipos de razonamiento: Lógico –racional y emotivo- afectivo. </vt:lpstr>
      <vt:lpstr>RAZONAMIENTOS  LÓGICOS</vt:lpstr>
      <vt:lpstr>RAZONAMIENTOS POR ANALOGÍA </vt:lpstr>
      <vt:lpstr>EJEMPLO:</vt:lpstr>
      <vt:lpstr>RAZONAMIENTOS POR GENERALIZACIÓN </vt:lpstr>
      <vt:lpstr>EJEMPLO:</vt:lpstr>
      <vt:lpstr>RAZONAMIENTOS POR SIGNOS  </vt:lpstr>
      <vt:lpstr>EJEMPLOS:</vt:lpstr>
      <vt:lpstr>RAZONAMIENTOS POR CAUSA.  </vt:lpstr>
      <vt:lpstr>EJEMPLO:</vt:lpstr>
      <vt:lpstr>RAZONAMIENTOS POR AUTORIDAD.  </vt:lpstr>
      <vt:lpstr>Presentación de PowerPoint</vt:lpstr>
      <vt:lpstr>EJEMPLO:</vt:lpstr>
      <vt:lpstr>*¿Qué hacen los endocrinólogos? Los endocrinólogos han sido entrenados para diagnosticar y tratar diferentes problemas, entre ellos:  Metabólicos: Diabetes, Hipercolesterolemia, Hipertensión, Osteoporosis...  Hormonales y glandulares: Enfermedades de la tiroides, Menopausia, Infertilidad, Baja estatura, Cáncer de las glándulas…  Nutricionales: Obesidad, Desnutrición, Soporte nutricional en situaciones de enfermedad (Ej. cirugía, cáncer, etc.)…</vt:lpstr>
      <vt:lpstr>Presentación de PowerPoint</vt:lpstr>
      <vt:lpstr>Reconocer tesis, argumentos y respaldos</vt:lpstr>
      <vt:lpstr>MODO DE REPRESENTACIÓN SECUENCIAL.-</vt:lpstr>
      <vt:lpstr>Presentación de PowerPoint</vt:lpstr>
      <vt:lpstr>Inductiva:</vt:lpstr>
      <vt:lpstr>ESTRUCTURA EXTERNA</vt:lpstr>
      <vt:lpstr>REFERENCIA ELECTRÓNICA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dc:creator>
  <cp:lastModifiedBy>carol</cp:lastModifiedBy>
  <cp:revision>45</cp:revision>
  <dcterms:created xsi:type="dcterms:W3CDTF">2020-06-09T01:22:34Z</dcterms:created>
  <dcterms:modified xsi:type="dcterms:W3CDTF">2020-06-16T14:58:51Z</dcterms:modified>
</cp:coreProperties>
</file>